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2"/>
  </p:notesMasterIdLst>
  <p:sldIdLst>
    <p:sldId id="257" r:id="rId5"/>
    <p:sldId id="265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90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theme" Target="theme/theme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F61A0-C480-41A5-9DD2-8753995F8C7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30DEE-4EFF-4BF4-8122-5CD60932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helm install </a:t>
            </a:r>
            <a:r>
              <a:rPr lang="en-US" dirty="0" err="1"/>
              <a:t>mydb</a:t>
            </a:r>
            <a:r>
              <a:rPr lang="en-US" dirty="0"/>
              <a:t> </a:t>
            </a:r>
            <a:r>
              <a:rPr lang="en-US" dirty="0" err="1"/>
              <a:t>bitnami</a:t>
            </a:r>
            <a:r>
              <a:rPr lang="en-US" dirty="0"/>
              <a:t>/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NAME: </a:t>
            </a:r>
            <a:r>
              <a:rPr lang="en-US" dirty="0" err="1"/>
              <a:t>mydb</a:t>
            </a:r>
            <a:endParaRPr lang="en-US" dirty="0"/>
          </a:p>
          <a:p>
            <a:r>
              <a:rPr lang="en-US" dirty="0"/>
              <a:t>LAST DEPLOYED: Wed Jun  7 18:06:23 2023</a:t>
            </a:r>
          </a:p>
          <a:p>
            <a:r>
              <a:rPr lang="en-US" dirty="0"/>
              <a:t>NAMESPACE: default</a:t>
            </a:r>
          </a:p>
          <a:p>
            <a:r>
              <a:rPr lang="en-US" dirty="0"/>
              <a:t>STATUS: deployed</a:t>
            </a:r>
          </a:p>
          <a:p>
            <a:r>
              <a:rPr lang="en-US" dirty="0"/>
              <a:t>REVISION: 1</a:t>
            </a:r>
          </a:p>
          <a:p>
            <a:r>
              <a:rPr lang="en-US" dirty="0"/>
              <a:t>TEST SUITE: None</a:t>
            </a:r>
          </a:p>
          <a:p>
            <a:r>
              <a:rPr lang="en-US" dirty="0"/>
              <a:t>NOTES:</a:t>
            </a:r>
          </a:p>
          <a:p>
            <a:r>
              <a:rPr lang="en-US" dirty="0"/>
              <a:t>CHART NAME: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CHART VERSION: 9.10.2</a:t>
            </a:r>
          </a:p>
          <a:p>
            <a:r>
              <a:rPr lang="en-US" dirty="0"/>
              <a:t>APP VERSION: 8.0.33</a:t>
            </a:r>
          </a:p>
          <a:p>
            <a:endParaRPr lang="en-US" dirty="0"/>
          </a:p>
          <a:p>
            <a:r>
              <a:rPr lang="en-US" dirty="0"/>
              <a:t>** Please be patient while the chart is being deployed **</a:t>
            </a:r>
          </a:p>
          <a:p>
            <a:endParaRPr lang="en-US" dirty="0"/>
          </a:p>
          <a:p>
            <a:r>
              <a:rPr lang="en-US" dirty="0"/>
              <a:t>Tip:</a:t>
            </a:r>
          </a:p>
          <a:p>
            <a:endParaRPr lang="en-US" dirty="0"/>
          </a:p>
          <a:p>
            <a:r>
              <a:rPr lang="en-US" dirty="0"/>
              <a:t>  Watch the deployment status using the command: </a:t>
            </a:r>
            <a:r>
              <a:rPr lang="en-US" dirty="0" err="1"/>
              <a:t>kubectl</a:t>
            </a:r>
            <a:r>
              <a:rPr lang="en-US" dirty="0"/>
              <a:t> get pods -w --namespace default</a:t>
            </a:r>
          </a:p>
          <a:p>
            <a:endParaRPr lang="en-US" dirty="0"/>
          </a:p>
          <a:p>
            <a:r>
              <a:rPr lang="en-US" dirty="0"/>
              <a:t>Services:</a:t>
            </a:r>
          </a:p>
          <a:p>
            <a:endParaRPr lang="en-US" dirty="0"/>
          </a:p>
          <a:p>
            <a:r>
              <a:rPr lang="en-US" dirty="0"/>
              <a:t>  echo Primary: mydb-mysql.default.svc.cluster.local:3306</a:t>
            </a:r>
          </a:p>
          <a:p>
            <a:endParaRPr lang="en-US" dirty="0"/>
          </a:p>
          <a:p>
            <a:r>
              <a:rPr lang="en-US" dirty="0"/>
              <a:t>Execute the following to get the administrator credentials:</a:t>
            </a:r>
          </a:p>
          <a:p>
            <a:endParaRPr lang="en-US" dirty="0"/>
          </a:p>
          <a:p>
            <a:r>
              <a:rPr lang="en-US" dirty="0"/>
              <a:t>  echo Username: root</a:t>
            </a:r>
          </a:p>
          <a:p>
            <a:r>
              <a:rPr lang="en-US" dirty="0"/>
              <a:t>  MYSQL_ROOT_PASSWORD=$(</a:t>
            </a:r>
            <a:r>
              <a:rPr lang="en-US" dirty="0" err="1"/>
              <a:t>kubectl</a:t>
            </a:r>
            <a:r>
              <a:rPr lang="en-US" dirty="0"/>
              <a:t> get secret --namespace default </a:t>
            </a:r>
            <a:r>
              <a:rPr lang="en-US" dirty="0" err="1"/>
              <a:t>mydb-mysql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="{.</a:t>
            </a:r>
            <a:r>
              <a:rPr lang="en-US" dirty="0" err="1"/>
              <a:t>data.mysql</a:t>
            </a:r>
            <a:r>
              <a:rPr lang="en-US" dirty="0"/>
              <a:t>-root-password}" | base64 -d)</a:t>
            </a:r>
          </a:p>
          <a:p>
            <a:endParaRPr lang="en-US" dirty="0"/>
          </a:p>
          <a:p>
            <a:r>
              <a:rPr lang="en-US" dirty="0"/>
              <a:t>To connect to your database:</a:t>
            </a:r>
          </a:p>
          <a:p>
            <a:endParaRPr lang="en-US" dirty="0"/>
          </a:p>
          <a:p>
            <a:r>
              <a:rPr lang="en-US" dirty="0"/>
              <a:t>  1. Run a pod that you can use as a client:</a:t>
            </a:r>
          </a:p>
          <a:p>
            <a:endParaRPr lang="en-US" dirty="0"/>
          </a:p>
          <a:p>
            <a:r>
              <a:rPr lang="en-US" u="none" dirty="0"/>
              <a:t>      </a:t>
            </a:r>
            <a:r>
              <a:rPr lang="en-US" u="none" dirty="0" err="1"/>
              <a:t>kubectl</a:t>
            </a:r>
            <a:r>
              <a:rPr lang="en-US" u="none" dirty="0"/>
              <a:t> run </a:t>
            </a:r>
            <a:r>
              <a:rPr lang="en-US" u="none" dirty="0" err="1"/>
              <a:t>mydb</a:t>
            </a:r>
            <a:r>
              <a:rPr lang="en-US" u="none" dirty="0"/>
              <a:t>-</a:t>
            </a:r>
            <a:r>
              <a:rPr lang="en-US" u="none" dirty="0" err="1"/>
              <a:t>mysql</a:t>
            </a:r>
            <a:r>
              <a:rPr lang="en-US" u="none" dirty="0"/>
              <a:t>-client --rm --</a:t>
            </a:r>
            <a:r>
              <a:rPr lang="en-US" u="none" dirty="0" err="1"/>
              <a:t>tty</a:t>
            </a:r>
            <a:r>
              <a:rPr lang="en-US" u="none" dirty="0"/>
              <a:t> -i --restart='Never' --image  docker.io/</a:t>
            </a:r>
            <a:r>
              <a:rPr lang="en-US" u="none" dirty="0" err="1"/>
              <a:t>bitnami</a:t>
            </a:r>
            <a:r>
              <a:rPr lang="en-US" u="none" dirty="0"/>
              <a:t>/mysql:8.0.33-debian-11-r17 --namespace default --env MYSQL_ROOT_PASSWORD=$MYSQL_ROOT_PASSWORD --command -- bash</a:t>
            </a:r>
          </a:p>
          <a:p>
            <a:endParaRPr lang="en-US" dirty="0"/>
          </a:p>
          <a:p>
            <a:r>
              <a:rPr lang="en-US" dirty="0"/>
              <a:t>  2. To connect to primary service (read/write):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mysql</a:t>
            </a:r>
            <a:r>
              <a:rPr lang="en-US" dirty="0"/>
              <a:t> -h </a:t>
            </a:r>
            <a:r>
              <a:rPr lang="en-US" dirty="0" err="1"/>
              <a:t>mydb-mysql.default.svc.cluster.local</a:t>
            </a:r>
            <a:r>
              <a:rPr lang="en-US" dirty="0"/>
              <a:t> -</a:t>
            </a:r>
            <a:r>
              <a:rPr lang="en-US" dirty="0" err="1"/>
              <a:t>uroot</a:t>
            </a:r>
            <a:r>
              <a:rPr lang="en-US" dirty="0"/>
              <a:t> -</a:t>
            </a:r>
            <a:r>
              <a:rPr lang="en-US" dirty="0" err="1"/>
              <a:t>p"$MYSQL_ROOT_PASSWORD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6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Get the application URL by running these commands:</a:t>
            </a:r>
          </a:p>
          <a:p>
            <a:r>
              <a:rPr lang="en-US" dirty="0"/>
              <a:t>  export POD_NAME=$(</a:t>
            </a:r>
            <a:r>
              <a:rPr lang="en-US" dirty="0" err="1"/>
              <a:t>kubectl</a:t>
            </a:r>
            <a:r>
              <a:rPr lang="en-US" dirty="0"/>
              <a:t> get pods --namespace default -l "app.kubernetes.io/name=</a:t>
            </a:r>
            <a:r>
              <a:rPr lang="en-US" dirty="0" err="1"/>
              <a:t>firstchart,app.kubernetes.io</a:t>
            </a:r>
            <a:r>
              <a:rPr lang="en-US" dirty="0"/>
              <a:t>/instance=</a:t>
            </a:r>
            <a:r>
              <a:rPr lang="en-US" dirty="0" err="1"/>
              <a:t>firstapp</a:t>
            </a:r>
            <a:r>
              <a:rPr lang="en-US" dirty="0"/>
              <a:t>" -o </a:t>
            </a:r>
            <a:r>
              <a:rPr lang="en-US" dirty="0" err="1"/>
              <a:t>jsonpath</a:t>
            </a:r>
            <a:r>
              <a:rPr lang="en-US" dirty="0"/>
              <a:t>="{.items[0].metadata.name}")</a:t>
            </a:r>
          </a:p>
          <a:p>
            <a:r>
              <a:rPr lang="en-US" dirty="0"/>
              <a:t>  export CONTAINER_PORT=$(</a:t>
            </a:r>
            <a:r>
              <a:rPr lang="en-US" dirty="0" err="1"/>
              <a:t>kubectl</a:t>
            </a:r>
            <a:r>
              <a:rPr lang="en-US" dirty="0"/>
              <a:t> get pod --namespace default $POD_NAME -o </a:t>
            </a:r>
            <a:r>
              <a:rPr lang="en-US" dirty="0" err="1"/>
              <a:t>jsonpath</a:t>
            </a:r>
            <a:r>
              <a:rPr lang="en-US" dirty="0"/>
              <a:t>="{.</a:t>
            </a:r>
            <a:r>
              <a:rPr lang="en-US" dirty="0" err="1"/>
              <a:t>spec.containers</a:t>
            </a:r>
            <a:r>
              <a:rPr lang="en-US" dirty="0"/>
              <a:t>[0].ports[0].</a:t>
            </a:r>
            <a:r>
              <a:rPr lang="en-US" dirty="0" err="1"/>
              <a:t>containerPort</a:t>
            </a:r>
            <a:r>
              <a:rPr lang="en-US" dirty="0"/>
              <a:t>}")</a:t>
            </a:r>
          </a:p>
          <a:p>
            <a:r>
              <a:rPr lang="en-US" dirty="0"/>
              <a:t>  echo "Visit http://127.0.0.1:8080 to use your application"</a:t>
            </a:r>
          </a:p>
          <a:p>
            <a:r>
              <a:rPr lang="en-US" dirty="0"/>
              <a:t>  </a:t>
            </a:r>
            <a:r>
              <a:rPr lang="en-US" dirty="0" err="1"/>
              <a:t>kubectl</a:t>
            </a:r>
            <a:r>
              <a:rPr lang="en-US" dirty="0"/>
              <a:t> --namespace default port-forward $POD_NAME 8080:$CONTAINER_PORT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0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MYSQL_ROOT_PASSWORD=$(</a:t>
            </a:r>
            <a:r>
              <a:rPr lang="en-US" dirty="0" err="1"/>
              <a:t>kubectl</a:t>
            </a:r>
            <a:r>
              <a:rPr lang="en-US" dirty="0"/>
              <a:t> get secret --namespace default </a:t>
            </a:r>
            <a:r>
              <a:rPr lang="en-US" dirty="0" err="1"/>
              <a:t>mydb-mysql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="{.</a:t>
            </a:r>
            <a:r>
              <a:rPr lang="en-US" dirty="0" err="1"/>
              <a:t>data.mysql</a:t>
            </a:r>
            <a:r>
              <a:rPr lang="en-US" dirty="0"/>
              <a:t>-root-password}")</a:t>
            </a:r>
          </a:p>
          <a:p>
            <a:r>
              <a:rPr lang="en-US" dirty="0"/>
              <a:t>MYSQL_ROOT_PASSWORD=OHA3YUJURXI2Nw==</a:t>
            </a:r>
          </a:p>
          <a:p>
            <a:r>
              <a:rPr lang="en-US" dirty="0"/>
              <a:t>8p7aBTEr67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mysql</a:t>
            </a:r>
            <a:r>
              <a:rPr lang="en-US" dirty="0"/>
              <a:t> -h </a:t>
            </a:r>
            <a:r>
              <a:rPr lang="en-US" dirty="0" err="1"/>
              <a:t>mydb-mysql.default.svc.cluster.local</a:t>
            </a:r>
            <a:r>
              <a:rPr lang="en-US" dirty="0"/>
              <a:t> -</a:t>
            </a:r>
            <a:r>
              <a:rPr lang="en-US" dirty="0" err="1"/>
              <a:t>uroot</a:t>
            </a:r>
            <a:r>
              <a:rPr lang="en-US" dirty="0"/>
              <a:t> –p8p7aBTEr67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MYSQL_ROOT_PASSWORD=$(</a:t>
            </a:r>
            <a:r>
              <a:rPr lang="en-US" dirty="0" err="1"/>
              <a:t>kubectl</a:t>
            </a:r>
            <a:r>
              <a:rPr lang="en-US" dirty="0"/>
              <a:t> get secret --namespace default </a:t>
            </a:r>
            <a:r>
              <a:rPr lang="en-US" dirty="0" err="1"/>
              <a:t>mydb-mysql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="{.</a:t>
            </a:r>
            <a:r>
              <a:rPr lang="en-US" dirty="0" err="1"/>
              <a:t>data.mysql</a:t>
            </a:r>
            <a:r>
              <a:rPr lang="en-US" dirty="0"/>
              <a:t>-root-password}")</a:t>
            </a:r>
          </a:p>
          <a:p>
            <a:r>
              <a:rPr lang="en-US" dirty="0"/>
              <a:t>MYSQL_ROOT_PASSWORD=OHA3YUJURXI2Nw==</a:t>
            </a:r>
          </a:p>
          <a:p>
            <a:r>
              <a:rPr lang="en-US" dirty="0"/>
              <a:t>8p7aBTEr67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mysql</a:t>
            </a:r>
            <a:r>
              <a:rPr lang="en-US" dirty="0"/>
              <a:t> -h </a:t>
            </a:r>
            <a:r>
              <a:rPr lang="en-US" dirty="0" err="1"/>
              <a:t>mydb-mysql.default.svc.cluster.local</a:t>
            </a:r>
            <a:r>
              <a:rPr lang="en-US" dirty="0"/>
              <a:t> -</a:t>
            </a:r>
            <a:r>
              <a:rPr lang="en-US" dirty="0" err="1"/>
              <a:t>uroot</a:t>
            </a:r>
            <a:r>
              <a:rPr lang="en-US" dirty="0"/>
              <a:t> –p8p7aBTEr67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mydb</a:t>
            </a:r>
            <a:endParaRPr lang="en-US" dirty="0"/>
          </a:p>
          <a:p>
            <a:r>
              <a:rPr lang="en-US" dirty="0"/>
              <a:t>LAST DEPLOYED: Fri Jun  9 15:37:55 2023</a:t>
            </a:r>
          </a:p>
          <a:p>
            <a:r>
              <a:rPr lang="en-US" dirty="0"/>
              <a:t>NAMESPACE: default</a:t>
            </a:r>
          </a:p>
          <a:p>
            <a:r>
              <a:rPr lang="en-US" dirty="0"/>
              <a:t>STATUS: deployed</a:t>
            </a:r>
          </a:p>
          <a:p>
            <a:r>
              <a:rPr lang="en-US" dirty="0"/>
              <a:t>REVISION: 1</a:t>
            </a:r>
          </a:p>
          <a:p>
            <a:r>
              <a:rPr lang="en-US" dirty="0"/>
              <a:t>TEST SUITE: None</a:t>
            </a:r>
          </a:p>
          <a:p>
            <a:r>
              <a:rPr lang="en-US" dirty="0"/>
              <a:t>NOTES:</a:t>
            </a:r>
          </a:p>
          <a:p>
            <a:r>
              <a:rPr lang="en-US" dirty="0"/>
              <a:t>CHART NAME: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CHART VERSION: 9.10.2</a:t>
            </a:r>
          </a:p>
          <a:p>
            <a:r>
              <a:rPr lang="en-US" dirty="0"/>
              <a:t>APP VERSION: 8.0.33</a:t>
            </a:r>
          </a:p>
          <a:p>
            <a:endParaRPr lang="en-US" dirty="0"/>
          </a:p>
          <a:p>
            <a:r>
              <a:rPr lang="en-US" dirty="0"/>
              <a:t>** Please be patient while the chart is being deployed **</a:t>
            </a:r>
          </a:p>
          <a:p>
            <a:endParaRPr lang="en-US" dirty="0"/>
          </a:p>
          <a:p>
            <a:r>
              <a:rPr lang="en-US" dirty="0"/>
              <a:t>Tip:</a:t>
            </a:r>
          </a:p>
          <a:p>
            <a:endParaRPr lang="en-US" dirty="0"/>
          </a:p>
          <a:p>
            <a:r>
              <a:rPr lang="en-US" dirty="0"/>
              <a:t>  Watch the deployment status using the command: </a:t>
            </a:r>
            <a:r>
              <a:rPr lang="en-US" dirty="0" err="1"/>
              <a:t>kubectl</a:t>
            </a:r>
            <a:r>
              <a:rPr lang="en-US" dirty="0"/>
              <a:t> get pods -w --namespace default</a:t>
            </a:r>
          </a:p>
          <a:p>
            <a:endParaRPr lang="en-US" dirty="0"/>
          </a:p>
          <a:p>
            <a:r>
              <a:rPr lang="en-US" dirty="0"/>
              <a:t>Services:</a:t>
            </a:r>
          </a:p>
          <a:p>
            <a:endParaRPr lang="en-US" dirty="0"/>
          </a:p>
          <a:p>
            <a:r>
              <a:rPr lang="en-US" dirty="0"/>
              <a:t>  echo Primary: mydb-mysql.default.svc.cluster.local:3306</a:t>
            </a:r>
          </a:p>
          <a:p>
            <a:endParaRPr lang="en-US" dirty="0"/>
          </a:p>
          <a:p>
            <a:r>
              <a:rPr lang="en-US" dirty="0"/>
              <a:t>Execute the following to get the administrator credentials:</a:t>
            </a:r>
          </a:p>
          <a:p>
            <a:endParaRPr lang="en-US" dirty="0"/>
          </a:p>
          <a:p>
            <a:r>
              <a:rPr lang="en-US" dirty="0"/>
              <a:t>  echo Username: root</a:t>
            </a:r>
          </a:p>
          <a:p>
            <a:r>
              <a:rPr lang="en-US" dirty="0"/>
              <a:t>  MYSQL_ROOT_PASSWORD=$(</a:t>
            </a:r>
            <a:r>
              <a:rPr lang="en-US" dirty="0" err="1"/>
              <a:t>kubectl</a:t>
            </a:r>
            <a:r>
              <a:rPr lang="en-US" dirty="0"/>
              <a:t> get secret --namespace default </a:t>
            </a:r>
            <a:r>
              <a:rPr lang="en-US" dirty="0" err="1"/>
              <a:t>mydb-mysql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="{.</a:t>
            </a:r>
            <a:r>
              <a:rPr lang="en-US" dirty="0" err="1"/>
              <a:t>data.mysql</a:t>
            </a:r>
            <a:r>
              <a:rPr lang="en-US" dirty="0"/>
              <a:t>-root-password}" | base64 -d)</a:t>
            </a:r>
          </a:p>
          <a:p>
            <a:endParaRPr lang="en-US" dirty="0"/>
          </a:p>
          <a:p>
            <a:r>
              <a:rPr lang="en-US" dirty="0"/>
              <a:t>To connect to your database:</a:t>
            </a:r>
          </a:p>
          <a:p>
            <a:endParaRPr lang="en-US" dirty="0"/>
          </a:p>
          <a:p>
            <a:r>
              <a:rPr lang="en-US" dirty="0"/>
              <a:t>  1. Run a pod that you can use as a client: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kubectl</a:t>
            </a:r>
            <a:r>
              <a:rPr lang="en-US" dirty="0"/>
              <a:t> run </a:t>
            </a:r>
            <a:r>
              <a:rPr lang="en-US" dirty="0" err="1"/>
              <a:t>mydb</a:t>
            </a:r>
            <a:r>
              <a:rPr lang="en-US" dirty="0"/>
              <a:t>-</a:t>
            </a:r>
            <a:r>
              <a:rPr lang="en-US" dirty="0" err="1"/>
              <a:t>mysql</a:t>
            </a:r>
            <a:r>
              <a:rPr lang="en-US" dirty="0"/>
              <a:t>-client --rm --</a:t>
            </a:r>
            <a:r>
              <a:rPr lang="en-US" dirty="0" err="1"/>
              <a:t>tty</a:t>
            </a:r>
            <a:r>
              <a:rPr lang="en-US" dirty="0"/>
              <a:t> -i --restart='Never' --image  docker.io/</a:t>
            </a:r>
            <a:r>
              <a:rPr lang="en-US" dirty="0" err="1"/>
              <a:t>bitnami</a:t>
            </a:r>
            <a:r>
              <a:rPr lang="en-US" dirty="0"/>
              <a:t>/mysql:8.0.33-debian-11-r17 --namespace default --env MYSQL_ROOT_PASSWORD=$MYSQL_ROOT_PASSWORD --command -- bash</a:t>
            </a:r>
          </a:p>
          <a:p>
            <a:endParaRPr lang="en-US" dirty="0"/>
          </a:p>
          <a:p>
            <a:r>
              <a:rPr lang="en-US" dirty="0"/>
              <a:t>  2. To connect to primary service (read/write):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mysql</a:t>
            </a:r>
            <a:r>
              <a:rPr lang="en-US" dirty="0"/>
              <a:t> -h </a:t>
            </a:r>
            <a:r>
              <a:rPr lang="en-US" dirty="0" err="1"/>
              <a:t>mydb-mysql.default.svc.cluster.local</a:t>
            </a:r>
            <a:r>
              <a:rPr lang="en-US" dirty="0"/>
              <a:t> -</a:t>
            </a:r>
            <a:r>
              <a:rPr lang="en-US" dirty="0" err="1"/>
              <a:t>uroot</a:t>
            </a:r>
            <a:r>
              <a:rPr lang="en-US" dirty="0"/>
              <a:t> -</a:t>
            </a:r>
            <a:r>
              <a:rPr lang="en-US" dirty="0" err="1"/>
              <a:t>p"$MYSQL_ROOT_PASSWORD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6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raDhiP1FdU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9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30DEE-4EFF-4BF4-8122-5CD6093276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tifacthub.io/packages/helm/bitnami/tomca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866121"/>
          </a:xfrm>
        </p:spPr>
        <p:txBody>
          <a:bodyPr>
            <a:normAutofit/>
          </a:bodyPr>
          <a:lstStyle/>
          <a:p>
            <a:r>
              <a:rPr lang="en-US" dirty="0"/>
              <a:t>Helm Kubernetes packaging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749D-728B-4009-8ADA-465AB5CF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195"/>
          </a:xfrm>
        </p:spPr>
        <p:txBody>
          <a:bodyPr/>
          <a:lstStyle/>
          <a:p>
            <a:r>
              <a:rPr lang="en-US" dirty="0"/>
              <a:t>MYSQL - 2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98971-3DD9-1FB5-F9A9-8269D0E3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508"/>
            <a:ext cx="12192000" cy="38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61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E062-47A2-8F76-B19E-DE8C066A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Add dependencies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52F6-F19D-C691-33AC-5AE04AF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55"/>
            <a:ext cx="12192000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A3C74-3701-F275-2FEE-5E7393DD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6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1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C560-5CB4-B17A-F93F-3AEB7C80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7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dependencies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550B-E30C-D677-EEB0-AFC15EF0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9" y="1204912"/>
            <a:ext cx="103346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83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1C16-F2FC-D0CA-8AD0-A491616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DEPENDENCIES CONDITIONALLY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1C0DD-40AC-0B4D-1F43-0D602C060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6" y="1283516"/>
            <a:ext cx="6324600" cy="2257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377BF-5EB7-CDAF-B78C-F6006E41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6" y="3853949"/>
            <a:ext cx="87725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02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1C16-F2FC-D0CA-8AD0-A491616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DEPENDENCIES CONDITIONALLY - 2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20448-23E2-66D1-62DB-E985AD93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243"/>
            <a:ext cx="121920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1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C77D-0B4D-775F-A624-64C3FCC5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3638"/>
          </a:xfrm>
        </p:spPr>
        <p:txBody>
          <a:bodyPr/>
          <a:lstStyle/>
          <a:p>
            <a:r>
              <a:rPr lang="en-US" dirty="0"/>
              <a:t>DEPENDENCIES CONDITIONALLY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9FAFB-A9FB-0820-CF06-5221276C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794"/>
            <a:ext cx="6781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7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86E2-0051-029C-AD0F-407DA651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4582"/>
          </a:xfrm>
        </p:spPr>
        <p:txBody>
          <a:bodyPr/>
          <a:lstStyle/>
          <a:p>
            <a:r>
              <a:rPr lang="en-US" dirty="0"/>
              <a:t>DEPENDENCIES CONDITIONALLY - 4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05F59-FAFE-6005-A7CC-1E7F66FB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7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402-3F6B-A098-DE4F-54AFD34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138"/>
          </a:xfrm>
        </p:spPr>
        <p:txBody>
          <a:bodyPr/>
          <a:lstStyle/>
          <a:p>
            <a:r>
              <a:rPr lang="en-US" dirty="0"/>
              <a:t>USE multiple conditional dependencies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425E4-00B6-63D1-6620-0E67CE4A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9" y="1381474"/>
            <a:ext cx="6667500" cy="310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C0E49-4D98-F69D-71AF-0203A529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18" y="4146739"/>
            <a:ext cx="7324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30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402-3F6B-A098-DE4F-54AFD34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138"/>
          </a:xfrm>
        </p:spPr>
        <p:txBody>
          <a:bodyPr/>
          <a:lstStyle/>
          <a:p>
            <a:r>
              <a:rPr lang="en-US" dirty="0"/>
              <a:t>USE multiple conditional dependencies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05F9C-715F-30CD-7439-451A3EC7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3" y="1378722"/>
            <a:ext cx="7143750" cy="336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93AA3-2E0E-59E0-DF31-94ED90B3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53" y="3971925"/>
            <a:ext cx="9324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28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402-3F6B-A098-DE4F-54AFD34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138"/>
          </a:xfrm>
        </p:spPr>
        <p:txBody>
          <a:bodyPr/>
          <a:lstStyle/>
          <a:p>
            <a:r>
              <a:rPr lang="en-US" dirty="0"/>
              <a:t>USE multiple conditional dependencies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07882-3B9E-869A-7454-73E4AD3C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294"/>
            <a:ext cx="12192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402-3F6B-A098-DE4F-54AFD344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138"/>
          </a:xfrm>
        </p:spPr>
        <p:txBody>
          <a:bodyPr/>
          <a:lstStyle/>
          <a:p>
            <a:r>
              <a:rPr lang="en-US" dirty="0"/>
              <a:t>USE multiple conditional dependencies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555BD-2E1F-943C-4C4B-FDEFF134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2" y="1221735"/>
            <a:ext cx="610552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E6B4D-E9D6-B76B-D3AC-6A795386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3447"/>
            <a:ext cx="12192000" cy="27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E777-86CB-9388-8B2C-ADB1937E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4010"/>
          </a:xfrm>
        </p:spPr>
        <p:txBody>
          <a:bodyPr>
            <a:normAutofit fontScale="90000"/>
          </a:bodyPr>
          <a:lstStyle/>
          <a:p>
            <a:r>
              <a:rPr lang="en-US" dirty="0"/>
              <a:t>HELM 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1C9E8-50AB-FA5A-9043-15C3588F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7" y="1258729"/>
            <a:ext cx="12192000" cy="4259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B099B-4365-E9EC-EFC5-E3E00E7A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4790"/>
            <a:ext cx="95535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0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9258-6240-924E-4E68-A9033EDA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Pass values to dependencies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9DA93-9F91-7451-14F4-0FEE2EF9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3" y="1283516"/>
            <a:ext cx="9753600" cy="166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301EE-70C0-02AB-840F-80778F94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3" y="3136914"/>
            <a:ext cx="70199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59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1CEF-C555-2A09-F8DF-5851E0B2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083"/>
          </a:xfrm>
        </p:spPr>
        <p:txBody>
          <a:bodyPr/>
          <a:lstStyle/>
          <a:p>
            <a:r>
              <a:rPr lang="en-US" dirty="0"/>
              <a:t>Pass values to dependencies - 2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73A59-01F1-0C1A-9C7B-A97F4EE66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570" y="929621"/>
            <a:ext cx="3800475" cy="2962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C4E15-5516-8D05-B3E0-1889DAB9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6650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38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1CEF-C555-2A09-F8DF-5851E0B2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083"/>
          </a:xfrm>
        </p:spPr>
        <p:txBody>
          <a:bodyPr/>
          <a:lstStyle/>
          <a:p>
            <a:r>
              <a:rPr lang="en-US" dirty="0"/>
              <a:t>Pass values to dependencies - 3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D6AE2-0F88-1963-DBC1-8D0C4C67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" y="1342239"/>
            <a:ext cx="10125075" cy="149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2DB2C-1488-D023-2AB0-F66F033D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" y="3101174"/>
            <a:ext cx="103251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21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DE46-4E25-0CC2-6D4A-2B05E5AB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5877"/>
          </a:xfrm>
        </p:spPr>
        <p:txBody>
          <a:bodyPr/>
          <a:lstStyle/>
          <a:p>
            <a:r>
              <a:rPr lang="en-US" dirty="0"/>
              <a:t>Use values not exported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52ADC-96C0-F4F0-B6C8-B3DB9BC0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543818"/>
            <a:ext cx="5543550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94ED0-0DFE-A298-957A-DEBD52A7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584"/>
            <a:ext cx="5638800" cy="2924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AEB0B-DF65-7ACF-9922-152387F3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4885"/>
            <a:ext cx="5410200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DEAEF-2B75-6A0F-B268-39607BB09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653" y="4534416"/>
            <a:ext cx="54006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97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C5C9-4501-92E6-F5B8-68A861CE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0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AND USE HOOK - 1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171D8-A7D3-91DD-28D1-C9BE6DDE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1" y="1252537"/>
            <a:ext cx="8162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794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C5C9-4501-92E6-F5B8-68A861CE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0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AND USE HOOK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24FEF-4844-6417-B721-16037031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219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20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15FD-60E0-82AC-FD7F-7111B679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6450"/>
          </a:xfrm>
        </p:spPr>
        <p:txBody>
          <a:bodyPr/>
          <a:lstStyle/>
          <a:p>
            <a:r>
              <a:rPr lang="en-US" dirty="0"/>
              <a:t>TEST CHART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366D-B189-D1F0-BF30-624FDDBE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" y="1506325"/>
            <a:ext cx="8258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0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15FD-60E0-82AC-FD7F-7111B679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6450"/>
          </a:xfrm>
        </p:spPr>
        <p:txBody>
          <a:bodyPr/>
          <a:lstStyle/>
          <a:p>
            <a:r>
              <a:rPr lang="en-US" dirty="0"/>
              <a:t>TEST CHART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8FA5-C50D-852F-4175-725FDC9B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606"/>
            <a:ext cx="12192000" cy="286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81870-AC4C-9C0C-5A27-864BFB51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8105"/>
            <a:ext cx="89820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966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86AB-2B52-9645-BCD4-12DEBC30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244" y="2956560"/>
            <a:ext cx="2545185" cy="519276"/>
          </a:xfrm>
        </p:spPr>
        <p:txBody>
          <a:bodyPr/>
          <a:lstStyle/>
          <a:p>
            <a:r>
              <a:rPr lang="en-US" dirty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6213871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7060-F79A-D049-527B-6698E3F8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461"/>
          </a:xfrm>
        </p:spPr>
        <p:txBody>
          <a:bodyPr/>
          <a:lstStyle/>
          <a:p>
            <a:r>
              <a:rPr lang="en-US" dirty="0"/>
              <a:t>Local repository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83023-D7F6-4566-A57D-5EC30164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47"/>
            <a:ext cx="12192000" cy="47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97F6-2731-A3E9-7DF6-9F3F5274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7230"/>
          </a:xfrm>
        </p:spPr>
        <p:txBody>
          <a:bodyPr/>
          <a:lstStyle/>
          <a:p>
            <a:r>
              <a:rPr lang="en-US" dirty="0"/>
              <a:t>Helm install in separate NAMESPACE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1039E-1EE8-06E2-94E9-ACC0F99F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06" y="1790902"/>
            <a:ext cx="9544790" cy="3633787"/>
          </a:xfrm>
        </p:spPr>
      </p:pic>
    </p:spTree>
    <p:extLst>
      <p:ext uri="{BB962C8B-B14F-4D97-AF65-F5344CB8AC3E}">
        <p14:creationId xmlns:p14="http://schemas.microsoft.com/office/powerpoint/2010/main" val="14972840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81BA-DCB3-3D70-5A3A-BEE3E604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F95C2-8A14-1885-2504-A3660322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352"/>
            <a:ext cx="12192000" cy="58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90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6441-D4C8-8C6B-B3BD-95575234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2755"/>
          </a:xfrm>
        </p:spPr>
        <p:txBody>
          <a:bodyPr/>
          <a:lstStyle/>
          <a:p>
            <a:r>
              <a:rPr lang="en-US" dirty="0"/>
              <a:t>Python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E652C-B0C1-D87A-4A9A-C355A56C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7" y="1168334"/>
            <a:ext cx="5934075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55B0B-D30E-E050-AB1F-73CE1E96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7" y="2744174"/>
            <a:ext cx="9725025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09A96-A15C-A88B-0108-2DA9E34C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87" y="3586589"/>
            <a:ext cx="10420350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AC1B2F-688C-332A-D1BD-BCB473C2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87" y="5524379"/>
            <a:ext cx="6667500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1F8612-1B23-A55D-5EB6-D5342AAE8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87" y="6076950"/>
            <a:ext cx="46767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406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0AF5-1534-61BC-4F2B-A52FA6AF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8175"/>
          </a:xfrm>
        </p:spPr>
        <p:txBody>
          <a:bodyPr/>
          <a:lstStyle/>
          <a:p>
            <a:r>
              <a:rPr lang="en-US" dirty="0"/>
              <a:t>Use the repository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0C32-FA48-6136-8199-6BA0E781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331"/>
            <a:ext cx="678180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CC30E-978E-89BD-0690-F55CB3AB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9869"/>
            <a:ext cx="12192000" cy="195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AC9F2-6B11-E6D7-40A8-BCAC6BF3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0530"/>
            <a:ext cx="8791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558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AEF0-5390-F9ED-244B-32DFC1C9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1975"/>
          </a:xfrm>
        </p:spPr>
        <p:txBody>
          <a:bodyPr/>
          <a:lstStyle/>
          <a:p>
            <a:r>
              <a:rPr lang="en-US" dirty="0"/>
              <a:t>Use the repository –2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84D7-42BD-7FC7-01DA-8A448409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264131"/>
            <a:ext cx="121539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753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4B8A-9782-C154-F973-AFA2A7B4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HELM 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5A1B1-890E-F7C7-CF2B-DB3B0EB4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22" y="1390650"/>
            <a:ext cx="7572375" cy="203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DDECC-343C-B331-1F9A-73ACBCE1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2" y="3779895"/>
            <a:ext cx="73342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05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977F-9A56-275E-E376-090D2D1C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using helm 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36E1-A2F0-5B1D-534C-EC84E22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8" y="1361332"/>
            <a:ext cx="1128712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36BB0-CDCB-28A3-AEA2-90280D22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706"/>
            <a:ext cx="12192000" cy="20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45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001A-4C94-B6C1-0AA5-09347F20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repositories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DD67C-E853-96EE-9861-EF86039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6" y="1265951"/>
            <a:ext cx="4914900" cy="40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01DA4-3638-0DB7-9D8F-8AB56228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6" y="1740715"/>
            <a:ext cx="685800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30506-C0CA-0108-8CC7-D93B29C2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6" y="2215479"/>
            <a:ext cx="5143500" cy="247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75499-16BC-87C5-D2FE-65695509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7843"/>
            <a:ext cx="8124825" cy="43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792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6D2B5-4811-059B-F3D7-DE1DBFF1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125"/>
          </a:xfrm>
        </p:spPr>
        <p:txBody>
          <a:bodyPr/>
          <a:lstStyle/>
          <a:p>
            <a:r>
              <a:rPr lang="en-US" dirty="0"/>
              <a:t>Update repositories - 2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F4ABB-D512-7647-071D-6F0992C3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1" y="1321281"/>
            <a:ext cx="77057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085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4F14-058E-009E-8DBC-ECD3F6AB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Pages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0F7A-3CAA-D96E-BD2A-F22E5E41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40" y="1074655"/>
            <a:ext cx="9875822" cy="56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3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4F14-058E-009E-8DBC-ECD3F6AB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36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Pages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44F61-AFFD-EC50-1EB2-FB61F69D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1" y="1065228"/>
            <a:ext cx="11025441" cy="57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E55F-B56B-81F2-5888-BDB14C2A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503"/>
          </a:xfrm>
        </p:spPr>
        <p:txBody>
          <a:bodyPr/>
          <a:lstStyle/>
          <a:p>
            <a:r>
              <a:rPr lang="en-US" dirty="0"/>
              <a:t>HELM LIST and uninstall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E7E0-4DC7-FF8D-B119-A0DCCED2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611"/>
            <a:ext cx="12192000" cy="686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5A2D4-0F36-376F-896A-B755F2ED3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15" y="2298989"/>
            <a:ext cx="12192000" cy="1694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94A5A-7B20-058F-126E-11215888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0878"/>
            <a:ext cx="6810375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CC59D-7DF0-EC2B-5EC5-CD071B4F7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15" y="5036172"/>
            <a:ext cx="74771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21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3AE3-21D9-17FF-DC69-09F6ED2F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69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Pages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B6117-A7CC-46E3-326E-B0F344C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55" y="3429000"/>
            <a:ext cx="8153400" cy="294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95F593-7815-4A59-16F2-6545C817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5" y="1182848"/>
            <a:ext cx="91249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9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AC95-EE99-480B-51F9-FE173654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026"/>
          </a:xfrm>
        </p:spPr>
        <p:txBody>
          <a:bodyPr/>
          <a:lstStyle/>
          <a:p>
            <a:r>
              <a:rPr lang="en-US" dirty="0"/>
              <a:t>GITHUB Pages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04BF1-23EA-C15F-4A96-C9B13A38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11736846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98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9046-52E5-9743-113B-2B66678E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6861"/>
          </a:xfrm>
        </p:spPr>
        <p:txBody>
          <a:bodyPr/>
          <a:lstStyle/>
          <a:p>
            <a:r>
              <a:rPr lang="en-US" dirty="0"/>
              <a:t>GITHUB Pages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43866-409A-C769-2C6B-274751DD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543050"/>
            <a:ext cx="120681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BE6D-D4E9-D8D9-EFD7-7EAC7E53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Pages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7C5AD-80C6-9B77-6F28-F895BC08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2192000" cy="51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7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824C-7962-EF2A-8BF9-CBC566DB1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749"/>
          </a:xfrm>
        </p:spPr>
        <p:txBody>
          <a:bodyPr/>
          <a:lstStyle/>
          <a:p>
            <a:r>
              <a:rPr lang="en-US" dirty="0"/>
              <a:t>GITHUB Pages - 7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5C87-8D5B-0A88-3757-BC08E5B9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9" y="1442906"/>
            <a:ext cx="11176531" cy="5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64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E0CE-8554-F866-C545-3CAC9F81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4582"/>
          </a:xfrm>
        </p:spPr>
        <p:txBody>
          <a:bodyPr/>
          <a:lstStyle/>
          <a:p>
            <a:r>
              <a:rPr lang="en-US" dirty="0"/>
              <a:t>OCI REPOSITORIES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534D4-0351-073C-3E80-3C7A66F7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0" y="1362992"/>
            <a:ext cx="1161097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1A415-B600-8A10-8EA2-03DC0AC1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0" y="1849771"/>
            <a:ext cx="8715375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4FCB6-1E8A-6055-9C99-01E7E6177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908"/>
            <a:ext cx="12029813" cy="444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31A3F-67BC-F03F-357C-25B11140D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7394"/>
            <a:ext cx="82391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7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E0CE-8554-F866-C545-3CAC9F81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4582"/>
          </a:xfrm>
        </p:spPr>
        <p:txBody>
          <a:bodyPr/>
          <a:lstStyle/>
          <a:p>
            <a:r>
              <a:rPr lang="en-US" dirty="0"/>
              <a:t>OCI REPOSITORIES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1AAC3-9B3C-DA3A-0DAE-10037215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5" y="1266738"/>
            <a:ext cx="91535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34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9CF0-4513-1880-53CE-B65A0520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025"/>
          </a:xfrm>
        </p:spPr>
        <p:txBody>
          <a:bodyPr/>
          <a:lstStyle/>
          <a:p>
            <a:r>
              <a:rPr lang="en-US" dirty="0"/>
              <a:t>OCI REPOSITORIES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DEEA9-BEA2-84FF-A518-28519BD0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5" y="1418744"/>
            <a:ext cx="881062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E253F-C34C-1077-A7A0-DE5E2C40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5" y="2135332"/>
            <a:ext cx="91535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95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9CF0-4513-1880-53CE-B65A0520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025"/>
          </a:xfrm>
        </p:spPr>
        <p:txBody>
          <a:bodyPr/>
          <a:lstStyle/>
          <a:p>
            <a:r>
              <a:rPr lang="en-US" dirty="0"/>
              <a:t>OCI REPOSITORIES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7200-A3B8-1DB2-455A-49309BB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1283181"/>
            <a:ext cx="12192000" cy="2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74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C346-445A-D707-BB04-181D53C7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026"/>
          </a:xfrm>
        </p:spPr>
        <p:txBody>
          <a:bodyPr/>
          <a:lstStyle/>
          <a:p>
            <a:r>
              <a:rPr lang="en-US" dirty="0"/>
              <a:t>Chart 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34D4-50AB-1B84-84AA-915BEA21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178"/>
            <a:ext cx="12192000" cy="36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8FA4-3772-79A3-DB20-34533171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1243"/>
          </a:xfrm>
        </p:spPr>
        <p:txBody>
          <a:bodyPr/>
          <a:lstStyle/>
          <a:p>
            <a:r>
              <a:rPr lang="en-US" dirty="0"/>
              <a:t>HELM LIST and uninstall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37180-5628-3F2A-89CD-C3361DDC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8" y="1503687"/>
            <a:ext cx="82391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272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909D-BA7C-7DE4-5CBB-5703AA07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500"/>
          </a:xfrm>
        </p:spPr>
        <p:txBody>
          <a:bodyPr/>
          <a:lstStyle/>
          <a:p>
            <a:r>
              <a:rPr lang="en-US" dirty="0"/>
              <a:t>PGP KEY INSTALLATION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E1772-D7E9-8E97-A2F8-90DBE2DCF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82" y="1405683"/>
            <a:ext cx="6038850" cy="2771775"/>
          </a:xfrm>
        </p:spPr>
      </p:pic>
    </p:spTree>
    <p:extLst>
      <p:ext uri="{BB962C8B-B14F-4D97-AF65-F5344CB8AC3E}">
        <p14:creationId xmlns:p14="http://schemas.microsoft.com/office/powerpoint/2010/main" val="9167730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909D-BA7C-7DE4-5CBB-5703AA07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500"/>
          </a:xfrm>
        </p:spPr>
        <p:txBody>
          <a:bodyPr/>
          <a:lstStyle/>
          <a:p>
            <a:r>
              <a:rPr lang="en-US" dirty="0"/>
              <a:t>PGP KEY INSTALLATION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D449E-D74C-A069-29CB-1B89E991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792"/>
            <a:ext cx="9930831" cy="56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969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CAAF-E3C9-899F-311C-D18F4959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/>
          <a:lstStyle/>
          <a:p>
            <a:r>
              <a:rPr lang="en-US" dirty="0"/>
              <a:t>PGP KEY INSTALLATION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A1367-E212-8835-862A-B02085E7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" y="1228531"/>
            <a:ext cx="78771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4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010C-6A91-3A0F-B1D4-63BF9FD5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739"/>
          </a:xfrm>
        </p:spPr>
        <p:txBody>
          <a:bodyPr/>
          <a:lstStyle/>
          <a:p>
            <a:r>
              <a:rPr lang="en-US" dirty="0"/>
              <a:t>PGP KEY INSTALLATION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52FE6-7781-AEF9-EBD1-326DF96D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3895"/>
            <a:ext cx="12005569" cy="2321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ACD16-D4C5-7F21-95E2-6BD9DECB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53839"/>
            <a:ext cx="12192000" cy="374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4D1F1-D265-C68F-4973-2FBD304B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7145"/>
            <a:ext cx="6772275" cy="26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96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010C-6A91-3A0F-B1D4-63BF9FD5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739"/>
          </a:xfrm>
        </p:spPr>
        <p:txBody>
          <a:bodyPr/>
          <a:lstStyle/>
          <a:p>
            <a:r>
              <a:rPr lang="en-US" dirty="0"/>
              <a:t>PGP KEY INSTALLATION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62808-13DD-EEE5-C7B1-038C7E23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7" y="1313895"/>
            <a:ext cx="8039100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79881-B661-E825-48DD-EE38AAA2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" y="3142594"/>
            <a:ext cx="105060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66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A25F-EA7E-BE0D-ED95-0D85B2A1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108" y="3212982"/>
            <a:ext cx="2027784" cy="615749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7566432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326E-F5B0-8691-C1C8-E9CF0C18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477"/>
          </a:xfrm>
        </p:spPr>
        <p:txBody>
          <a:bodyPr/>
          <a:lstStyle/>
          <a:p>
            <a:r>
              <a:rPr lang="en-US" dirty="0"/>
              <a:t>Create chart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20086-0DF5-7FD7-A8A0-4EB78F4F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3" y="1259633"/>
            <a:ext cx="8058150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63218-65AD-4316-8C19-1D810C2C0DEF}"/>
              </a:ext>
            </a:extLst>
          </p:cNvPr>
          <p:cNvSpPr txBox="1"/>
          <p:nvPr/>
        </p:nvSpPr>
        <p:spPr>
          <a:xfrm>
            <a:off x="279918" y="389570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above three files.</a:t>
            </a:r>
          </a:p>
        </p:txBody>
      </p:sp>
    </p:spTree>
    <p:extLst>
      <p:ext uri="{BB962C8B-B14F-4D97-AF65-F5344CB8AC3E}">
        <p14:creationId xmlns:p14="http://schemas.microsoft.com/office/powerpoint/2010/main" val="1510170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326E-F5B0-8691-C1C8-E9CF0C18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477"/>
          </a:xfrm>
        </p:spPr>
        <p:txBody>
          <a:bodyPr/>
          <a:lstStyle/>
          <a:p>
            <a:r>
              <a:rPr lang="en-US" dirty="0"/>
              <a:t>Create chart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523A9-BA56-3949-DE42-C2A50995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546"/>
            <a:ext cx="12192000" cy="5089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F056D-92CB-07C9-C1C3-B7459127D2D4}"/>
              </a:ext>
            </a:extLst>
          </p:cNvPr>
          <p:cNvSpPr txBox="1"/>
          <p:nvPr/>
        </p:nvSpPr>
        <p:spPr>
          <a:xfrm>
            <a:off x="0" y="6307493"/>
            <a:ext cx="227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above section,</a:t>
            </a:r>
          </a:p>
        </p:txBody>
      </p:sp>
    </p:spTree>
    <p:extLst>
      <p:ext uri="{BB962C8B-B14F-4D97-AF65-F5344CB8AC3E}">
        <p14:creationId xmlns:p14="http://schemas.microsoft.com/office/powerpoint/2010/main" val="9510662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326E-F5B0-8691-C1C8-E9CF0C18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477"/>
          </a:xfrm>
        </p:spPr>
        <p:txBody>
          <a:bodyPr/>
          <a:lstStyle/>
          <a:p>
            <a:r>
              <a:rPr lang="en-US" dirty="0"/>
              <a:t>Create chart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523A9-BA56-3949-DE42-C2A50995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546"/>
            <a:ext cx="12192000" cy="5089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F056D-92CB-07C9-C1C3-B7459127D2D4}"/>
              </a:ext>
            </a:extLst>
          </p:cNvPr>
          <p:cNvSpPr txBox="1"/>
          <p:nvPr/>
        </p:nvSpPr>
        <p:spPr>
          <a:xfrm>
            <a:off x="0" y="6307493"/>
            <a:ext cx="227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above section,</a:t>
            </a:r>
          </a:p>
        </p:txBody>
      </p:sp>
    </p:spTree>
    <p:extLst>
      <p:ext uri="{BB962C8B-B14F-4D97-AF65-F5344CB8AC3E}">
        <p14:creationId xmlns:p14="http://schemas.microsoft.com/office/powerpoint/2010/main" val="26547334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76FC-94A4-E315-3901-78A3949D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Create chart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32A5-014E-1892-4B26-569BFB08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60545"/>
            <a:ext cx="7696200" cy="366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C3257-CA1C-4015-4C7E-B45808E8840A}"/>
              </a:ext>
            </a:extLst>
          </p:cNvPr>
          <p:cNvSpPr txBox="1"/>
          <p:nvPr/>
        </p:nvSpPr>
        <p:spPr>
          <a:xfrm>
            <a:off x="503340" y="5312789"/>
            <a:ext cx="191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above line,</a:t>
            </a:r>
          </a:p>
        </p:txBody>
      </p:sp>
    </p:spTree>
    <p:extLst>
      <p:ext uri="{BB962C8B-B14F-4D97-AF65-F5344CB8AC3E}">
        <p14:creationId xmlns:p14="http://schemas.microsoft.com/office/powerpoint/2010/main" val="49875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DFA2-B866-98DD-F403-515C88E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554"/>
          </a:xfrm>
        </p:spPr>
        <p:txBody>
          <a:bodyPr/>
          <a:lstStyle/>
          <a:p>
            <a:r>
              <a:rPr lang="en-US" dirty="0"/>
              <a:t>Providing custom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3B00-6B6A-D3AC-29DB-57E33D94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94"/>
            <a:ext cx="10825637" cy="55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32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76FC-94A4-E315-3901-78A3949DC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Create chart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7360F-D9E7-A0E6-BDEA-5694208A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5" y="1195956"/>
            <a:ext cx="10629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83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8C77-F6D0-5D21-A9C2-CFE22310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971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725E2-6D75-8C06-0D72-032C0EC0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3" y="1275127"/>
            <a:ext cx="101631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22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7DF8-FBEC-1B93-FB83-95F2A74B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305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CFB33-E3A5-C759-27C4-B22C56EA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903" y="1344511"/>
            <a:ext cx="6848475" cy="282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0F538-20B8-5207-CA5D-1431B07A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3" y="1483803"/>
            <a:ext cx="3543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46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B261-AF14-A2AB-B5E2-117DED62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6DCBC-5E9F-C8AB-6440-B4000A7F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2" y="1224909"/>
            <a:ext cx="4562475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CFCA9-EBB6-26E9-0675-E829F93A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2" y="2020130"/>
            <a:ext cx="9248775" cy="2761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945CB5-A3C5-47C3-95F1-4C747854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8771"/>
            <a:ext cx="12192000" cy="1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18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B261-AF14-A2AB-B5E2-117DED62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52238-A61A-7469-8D5C-0242383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9" y="1199626"/>
            <a:ext cx="8753475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A9E83-E038-AC87-CC62-1BD77C95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9" y="2345989"/>
            <a:ext cx="58102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33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2FF7-03B2-47F6-5952-4271CFD1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 map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F8DA9-9BC9-7934-31AF-3B866D87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5" y="1099817"/>
            <a:ext cx="9172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407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2FF7-03B2-47F6-5952-4271CFD1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 map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4AA25-C616-76C2-8F89-609A06FD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6" y="1247775"/>
            <a:ext cx="9315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705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EECA-0644-2AD2-7506-A795DE21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Release and test - 1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9D170-CA3C-172E-196A-D9FB1056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7" y="1308683"/>
            <a:ext cx="10601325" cy="2352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0A19C-DC87-C210-38F4-AC6A154D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7" y="3801160"/>
            <a:ext cx="55149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78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7CC7-4C23-76A1-15C1-04A71592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083"/>
          </a:xfrm>
        </p:spPr>
        <p:txBody>
          <a:bodyPr/>
          <a:lstStyle/>
          <a:p>
            <a:r>
              <a:rPr lang="en-US" dirty="0"/>
              <a:t>Release and test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E9913-C351-B9B8-5851-F84288A3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239"/>
            <a:ext cx="12192000" cy="53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636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A2AE-3159-007A-1A2E-9EBA2A0B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291" y="3095537"/>
            <a:ext cx="2136841" cy="531859"/>
          </a:xfrm>
        </p:spPr>
        <p:txBody>
          <a:bodyPr/>
          <a:lstStyle/>
          <a:p>
            <a:r>
              <a:rPr lang="en-US" dirty="0"/>
              <a:t>starters</a:t>
            </a:r>
          </a:p>
        </p:txBody>
      </p:sp>
    </p:spTree>
    <p:extLst>
      <p:ext uri="{BB962C8B-B14F-4D97-AF65-F5344CB8AC3E}">
        <p14:creationId xmlns:p14="http://schemas.microsoft.com/office/powerpoint/2010/main" val="393165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6CAA-B479-2ED5-2646-0164F54C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2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52C75-8A56-402E-971B-14C67A8D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772"/>
            <a:ext cx="12192000" cy="6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09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A1E6-4B18-05A6-7EB2-710FD016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138"/>
          </a:xfrm>
        </p:spPr>
        <p:txBody>
          <a:bodyPr/>
          <a:lstStyle/>
          <a:p>
            <a:r>
              <a:rPr lang="en-US" dirty="0"/>
              <a:t>Create starters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35D4-8E05-C387-33D7-E4B6F88C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06586"/>
            <a:ext cx="606742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41BF0-A1C6-980E-52EC-FFE36ED1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" y="1858161"/>
            <a:ext cx="10582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90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413-DDD9-65E5-8E6D-D00A9D9E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026"/>
          </a:xfrm>
        </p:spPr>
        <p:txBody>
          <a:bodyPr/>
          <a:lstStyle/>
          <a:p>
            <a:r>
              <a:rPr lang="en-US" dirty="0"/>
              <a:t>Create a starter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F783B-DD63-5827-B1DA-FF72C0A5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754"/>
            <a:ext cx="12192000" cy="4004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6B06C-A5FB-108E-69FD-1F61DE56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1" y="1233182"/>
            <a:ext cx="92583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62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7CE6-B240-43A0-1FCE-8D5ED504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Create chart using starter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B352A-FDB8-3390-E913-0A04A491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539642"/>
            <a:ext cx="9363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51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72AE-A7EE-0DDF-C7EA-36212297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355" y="2989419"/>
            <a:ext cx="1683836" cy="439581"/>
          </a:xfrm>
        </p:spPr>
        <p:txBody>
          <a:bodyPr>
            <a:normAutofit fontScale="90000"/>
          </a:bodyPr>
          <a:lstStyle/>
          <a:p>
            <a:r>
              <a:rPr lang="en-US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21752516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56D4-2E25-7ED3-3854-40560090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0154"/>
          </a:xfrm>
        </p:spPr>
        <p:txBody>
          <a:bodyPr/>
          <a:lstStyle/>
          <a:p>
            <a:r>
              <a:rPr lang="en-US" dirty="0"/>
              <a:t>Helm starter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7F7B7-11BA-A251-1DB9-6871A3DF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287624"/>
            <a:ext cx="9277597" cy="5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36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DF65-F078-5571-321F-111F6148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3071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5AEF3-07AA-88C6-1926-DE5ABD1F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2" y="2612961"/>
            <a:ext cx="870585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6E192-5D08-DA52-03FB-D7AB6328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92" y="1315227"/>
            <a:ext cx="7791450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37172-CFA4-2C50-B275-EC4D7146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92" y="3159190"/>
            <a:ext cx="733425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2F6A1-8282-C3D8-0D2B-34277C0DF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92" y="3957734"/>
            <a:ext cx="11858625" cy="485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8E0F7-06EE-1ECE-8F8B-312002862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92" y="4575303"/>
            <a:ext cx="5191125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4C52A-AB8D-3AF4-1555-35EA06393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92" y="5190348"/>
            <a:ext cx="52387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866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3542-54D3-AB14-8866-396C87D0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3460"/>
          </a:xfrm>
        </p:spPr>
        <p:txBody>
          <a:bodyPr/>
          <a:lstStyle/>
          <a:p>
            <a:r>
              <a:rPr lang="en-US" dirty="0"/>
              <a:t>Custom plugin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4FCC1-AE52-7595-706C-E5DEB1F2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7" y="1315616"/>
            <a:ext cx="11268075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D9320-74B5-6FD0-093B-8EE1DB84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7" y="3429000"/>
            <a:ext cx="542925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5EDDF-AAA3-F549-996A-F23425FC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7" y="4037434"/>
            <a:ext cx="5124450" cy="59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4CE97-7D84-AE34-AB10-D4E287831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22" y="4836368"/>
            <a:ext cx="59721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7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C3F2-14E1-D667-1C3E-A763C0C6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Custom plugin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BF718-7CBC-6A74-46B1-48CFC6D5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74656"/>
            <a:ext cx="78581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CC46-3B7C-7752-3C13-AD3A4A23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363"/>
          </a:xfrm>
        </p:spPr>
        <p:txBody>
          <a:bodyPr/>
          <a:lstStyle/>
          <a:p>
            <a:r>
              <a:rPr lang="en-US" dirty="0"/>
              <a:t>HELM UPGRADE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68B32-B734-C3A6-9F0E-5759935C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9" y="1550273"/>
            <a:ext cx="95631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1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C5A4-D7D3-5F79-FEF3-EA7F9CFB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6596"/>
          </a:xfrm>
        </p:spPr>
        <p:txBody>
          <a:bodyPr/>
          <a:lstStyle/>
          <a:p>
            <a:r>
              <a:rPr lang="en-US" dirty="0"/>
              <a:t>HELM UPGRADE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30515-0D0C-ED01-2966-05CA0DF2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" y="1513719"/>
            <a:ext cx="12192000" cy="4542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4ECDD-9ACA-0AC2-074C-F244A017E8F1}"/>
              </a:ext>
            </a:extLst>
          </p:cNvPr>
          <p:cNvSpPr txBox="1"/>
          <p:nvPr/>
        </p:nvSpPr>
        <p:spPr>
          <a:xfrm>
            <a:off x="122738" y="6345568"/>
            <a:ext cx="492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helm upgrade </a:t>
            </a:r>
            <a:r>
              <a:rPr lang="en-US" dirty="0" err="1"/>
              <a:t>mydb</a:t>
            </a:r>
            <a:r>
              <a:rPr lang="en-US" dirty="0"/>
              <a:t> </a:t>
            </a:r>
            <a:r>
              <a:rPr lang="en-US" dirty="0" err="1"/>
              <a:t>bitnami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 --</a:t>
            </a:r>
            <a:r>
              <a:rPr lang="en-US" dirty="0" err="1"/>
              <a:t>reusevalues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3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F470-0E19-150D-37B1-1C5B3B1A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9114"/>
          </a:xfrm>
        </p:spPr>
        <p:txBody>
          <a:bodyPr/>
          <a:lstStyle/>
          <a:p>
            <a:r>
              <a:rPr lang="en-US"/>
              <a:t>Release records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D188-3F18-8450-45D6-986B4E3B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433"/>
            <a:ext cx="12192000" cy="22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2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0D09-3D69-769D-0936-3BFD9BC4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347" y="3049307"/>
            <a:ext cx="2546605" cy="474145"/>
          </a:xfrm>
        </p:spPr>
        <p:txBody>
          <a:bodyPr>
            <a:normAutofit fontScale="90000"/>
          </a:bodyPr>
          <a:lstStyle/>
          <a:p>
            <a:r>
              <a:rPr lang="en-US" dirty="0"/>
              <a:t>HELM IN ACTION</a:t>
            </a:r>
          </a:p>
        </p:txBody>
      </p:sp>
    </p:spTree>
    <p:extLst>
      <p:ext uri="{BB962C8B-B14F-4D97-AF65-F5344CB8AC3E}">
        <p14:creationId xmlns:p14="http://schemas.microsoft.com/office/powerpoint/2010/main" val="253242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38F9-19F4-DDD3-4061-F887CC4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322"/>
          </a:xfrm>
        </p:spPr>
        <p:txBody>
          <a:bodyPr/>
          <a:lstStyle/>
          <a:p>
            <a:r>
              <a:rPr lang="en-US" dirty="0"/>
              <a:t>Assignment update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19F4-D1DE-ADB6-DB05-FF95BA732B9B}"/>
              </a:ext>
            </a:extLst>
          </p:cNvPr>
          <p:cNvSpPr txBox="1"/>
          <p:nvPr/>
        </p:nvSpPr>
        <p:spPr>
          <a:xfrm>
            <a:off x="581192" y="1276478"/>
            <a:ext cx="476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tomcat 10.9.2 · </a:t>
            </a:r>
            <a:r>
              <a:rPr lang="en-US" dirty="0" err="1">
                <a:hlinkClick r:id="rId2"/>
              </a:rPr>
              <a:t>bitnami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bitnami</a:t>
            </a:r>
            <a:r>
              <a:rPr lang="en-US" dirty="0">
                <a:hlinkClick r:id="rId2"/>
              </a:rPr>
              <a:t> (artifacthub.io)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4449C-9405-5120-DE24-F1F054C9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" y="1597837"/>
            <a:ext cx="12192000" cy="50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5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38F9-19F4-DDD3-4061-F887CC4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322"/>
          </a:xfrm>
        </p:spPr>
        <p:txBody>
          <a:bodyPr/>
          <a:lstStyle/>
          <a:p>
            <a:r>
              <a:rPr lang="en-US" dirty="0"/>
              <a:t>Assignment update - 2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00E83-5717-4B4B-BF59-70EAF40E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7" y="1276478"/>
            <a:ext cx="12192000" cy="5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38F9-19F4-DDD3-4061-F887CC4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322"/>
          </a:xfrm>
        </p:spPr>
        <p:txBody>
          <a:bodyPr/>
          <a:lstStyle/>
          <a:p>
            <a:r>
              <a:rPr lang="en-US" dirty="0"/>
              <a:t>Assignment update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E9C5D-E274-88EE-1B0A-BC735602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833"/>
            <a:ext cx="12192000" cy="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CA829-5DB3-74FB-7B50-DECC8C06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8604"/>
            <a:ext cx="7858125" cy="47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4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EEE9-D919-2979-37AC-210920D2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006"/>
          </a:xfrm>
        </p:spPr>
        <p:txBody>
          <a:bodyPr/>
          <a:lstStyle/>
          <a:p>
            <a:r>
              <a:rPr lang="en-US" dirty="0"/>
              <a:t>Assignment update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0083-010B-0D01-72A9-DECA667E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2" y="1433969"/>
            <a:ext cx="12192000" cy="5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2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EE37-9D16-F9BA-7D04-41995241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6155"/>
          </a:xfrm>
        </p:spPr>
        <p:txBody>
          <a:bodyPr/>
          <a:lstStyle/>
          <a:p>
            <a:r>
              <a:rPr lang="en-US" dirty="0"/>
              <a:t>Assignment update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373E2-B9DE-823C-20F3-1A8757EB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4" y="1577698"/>
            <a:ext cx="6781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1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3A67-3E6B-E3CE-3BC2-39D7666F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995" y="3068456"/>
            <a:ext cx="4027629" cy="546892"/>
          </a:xfrm>
        </p:spPr>
        <p:txBody>
          <a:bodyPr/>
          <a:lstStyle/>
          <a:p>
            <a:r>
              <a:rPr lang="en-US" dirty="0"/>
              <a:t>ADVANCED COMMANDS</a:t>
            </a:r>
          </a:p>
        </p:txBody>
      </p:sp>
    </p:spTree>
    <p:extLst>
      <p:ext uri="{BB962C8B-B14F-4D97-AF65-F5344CB8AC3E}">
        <p14:creationId xmlns:p14="http://schemas.microsoft.com/office/powerpoint/2010/main" val="105400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6238-9C3E-2392-E495-A6608478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185"/>
          </a:xfrm>
        </p:spPr>
        <p:txBody>
          <a:bodyPr/>
          <a:lstStyle/>
          <a:p>
            <a:r>
              <a:rPr lang="en-US" dirty="0"/>
              <a:t>Dry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1DA21-6924-4E66-583D-5F29D409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" y="1270340"/>
            <a:ext cx="7883912" cy="55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5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0D5A-9626-E231-1F6C-0405575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1828"/>
          </a:xfrm>
        </p:spPr>
        <p:txBody>
          <a:bodyPr/>
          <a:lstStyle/>
          <a:p>
            <a:r>
              <a:rPr lang="en-US" dirty="0"/>
              <a:t>Helm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21D37-AB05-894F-99DA-0839D330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" y="1343984"/>
            <a:ext cx="8606790" cy="54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19B4-40AB-E064-76DF-C1718F0B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911"/>
          </a:xfrm>
        </p:spPr>
        <p:txBody>
          <a:bodyPr/>
          <a:lstStyle/>
          <a:p>
            <a:r>
              <a:rPr lang="en-US" dirty="0"/>
              <a:t>Release records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AC17-2313-9D00-B5BE-F4912766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386"/>
            <a:ext cx="12192000" cy="438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DA9A6-BC3D-166D-17E9-2C536835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15265"/>
            <a:ext cx="12192000" cy="6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5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1B62-EA1A-7780-0694-E15C1C4B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899"/>
          </a:xfrm>
        </p:spPr>
        <p:txBody>
          <a:bodyPr>
            <a:normAutofit fontScale="90000"/>
          </a:bodyPr>
          <a:lstStyle/>
          <a:p>
            <a:r>
              <a:rPr lang="en-US" dirty="0"/>
              <a:t>Release records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D818-72EF-B8D9-EC5F-7E0464C4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4" y="1247359"/>
            <a:ext cx="109156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5406-1ED4-F00D-DCFD-5EDCA9ED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FD627-395A-5848-3FF7-0B0E2F73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90"/>
            <a:ext cx="12192000" cy="61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5C64-74A1-D5A9-DFE4-A54C8B9E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185"/>
          </a:xfrm>
        </p:spPr>
        <p:txBody>
          <a:bodyPr/>
          <a:lstStyle/>
          <a:p>
            <a:r>
              <a:rPr lang="en-US" dirty="0"/>
              <a:t>Release records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16C2D-B9C9-3B64-CA75-EAF8E9CA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078"/>
            <a:ext cx="11132288" cy="54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01C5-6215-DDF7-F8B5-9AAE37A7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7745"/>
          </a:xfrm>
        </p:spPr>
        <p:txBody>
          <a:bodyPr/>
          <a:lstStyle/>
          <a:p>
            <a:r>
              <a:rPr lang="en-US" dirty="0"/>
              <a:t>Release records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94D8B-CF99-1FA0-7EB2-C435146C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3" y="1577305"/>
            <a:ext cx="11363325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D84D5-6A86-8A51-C798-3BD4993B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3" y="4156745"/>
            <a:ext cx="113633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1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6C26-AFFF-B997-1B46-99CC188D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280"/>
          </a:xfrm>
        </p:spPr>
        <p:txBody>
          <a:bodyPr/>
          <a:lstStyle/>
          <a:p>
            <a:r>
              <a:rPr lang="en-US" dirty="0"/>
              <a:t>HELM GET 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9B1A-138A-3F37-3C12-ECCA2D6B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436"/>
            <a:ext cx="12192000" cy="38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6C26-AFFF-B997-1B46-99CC188D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280"/>
          </a:xfrm>
        </p:spPr>
        <p:txBody>
          <a:bodyPr/>
          <a:lstStyle/>
          <a:p>
            <a:r>
              <a:rPr lang="en-US" dirty="0"/>
              <a:t>HELM GET 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3C89-192A-3B1D-3E6C-B1EE2DAE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70685"/>
            <a:ext cx="73818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6C26-AFFF-B997-1B46-99CC188D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7280"/>
          </a:xfrm>
        </p:spPr>
        <p:txBody>
          <a:bodyPr/>
          <a:lstStyle/>
          <a:p>
            <a:r>
              <a:rPr lang="en-US" dirty="0"/>
              <a:t>HELM GET 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15294-81A1-BD66-D444-9960D79A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1" y="1215108"/>
            <a:ext cx="4959103" cy="55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5DA9-D606-DEC4-CABB-20299F52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733"/>
          </a:xfrm>
        </p:spPr>
        <p:txBody>
          <a:bodyPr/>
          <a:lstStyle/>
          <a:p>
            <a:r>
              <a:rPr lang="en-US" dirty="0"/>
              <a:t>HELM GET -4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B5A5-781B-5191-944F-47543CAC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3" y="1364951"/>
            <a:ext cx="939165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C8B03-753D-4BBA-ECE2-50D62A17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9" y="2899211"/>
            <a:ext cx="99822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1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917F-3E4E-9A3E-0529-0F13C6D9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816"/>
          </a:xfrm>
        </p:spPr>
        <p:txBody>
          <a:bodyPr>
            <a:normAutofit fontScale="90000"/>
          </a:bodyPr>
          <a:lstStyle/>
          <a:p>
            <a:r>
              <a:rPr lang="en-US" dirty="0"/>
              <a:t>HELM GET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C60F1-4BED-F5F3-C5D1-42152E5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1" y="1294888"/>
            <a:ext cx="3249067" cy="55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917F-3E4E-9A3E-0529-0F13C6D9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816"/>
          </a:xfrm>
        </p:spPr>
        <p:txBody>
          <a:bodyPr>
            <a:normAutofit fontScale="90000"/>
          </a:bodyPr>
          <a:lstStyle/>
          <a:p>
            <a:r>
              <a:rPr lang="en-US" dirty="0"/>
              <a:t>HELM GET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44A12-D928-005D-865B-C1972F0F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" y="1208972"/>
            <a:ext cx="103727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5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4750-72B2-EB0B-5A85-59C60C86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9554"/>
          </a:xfrm>
        </p:spPr>
        <p:txBody>
          <a:bodyPr/>
          <a:lstStyle/>
          <a:p>
            <a:r>
              <a:rPr lang="en-US" dirty="0"/>
              <a:t>HELM GET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C6465-F4FA-B5E8-1A9A-0BF1E206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847"/>
            <a:ext cx="12192000" cy="10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EEF8-80E5-E092-608A-BEEF7C8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542"/>
          </a:xfrm>
        </p:spPr>
        <p:txBody>
          <a:bodyPr>
            <a:normAutofit fontScale="90000"/>
          </a:bodyPr>
          <a:lstStyle/>
          <a:p>
            <a:r>
              <a:rPr lang="en-US" dirty="0"/>
              <a:t>HELM INSTALL APACHE 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F3A05-FA96-26D7-8345-F254F990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" y="1196698"/>
            <a:ext cx="12192000" cy="237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79A8C-A404-8AB4-6E22-8A47B9D7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779"/>
            <a:ext cx="12192000" cy="213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1DE62-F41C-57EF-BBC2-58B133C03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8761"/>
            <a:ext cx="12192000" cy="6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9B81-9BF8-B9DD-2011-695D15D3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8615"/>
          </a:xfrm>
        </p:spPr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 config folder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20CAB-DE33-6D91-5D40-56C78212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237"/>
            <a:ext cx="12192000" cy="185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E11CE-8D9E-1E2F-1AB8-6B268924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0443"/>
            <a:ext cx="10858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8390-D9AD-FC39-7BB8-BEB82FD7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9554"/>
          </a:xfrm>
        </p:spPr>
        <p:txBody>
          <a:bodyPr/>
          <a:lstStyle/>
          <a:p>
            <a:r>
              <a:rPr lang="en-US" dirty="0"/>
              <a:t>HELM INSTALL APACHE 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E845A-DD91-226F-E8D0-ADC27741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" y="1383960"/>
            <a:ext cx="12192000" cy="2384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96806-22B9-9DA8-301E-B4AEE458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260"/>
            <a:ext cx="12192000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8390-D9AD-FC39-7BB8-BEB82FD7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9554"/>
          </a:xfrm>
        </p:spPr>
        <p:txBody>
          <a:bodyPr/>
          <a:lstStyle/>
          <a:p>
            <a:r>
              <a:rPr lang="en-US" dirty="0"/>
              <a:t>HELM INSTALL APACHE 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7EA89-833D-EF38-1884-2F7186D0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32" y="1566687"/>
            <a:ext cx="12192000" cy="2632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D1319-4FEB-94DE-477D-12FC377B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" y="5021976"/>
            <a:ext cx="10067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A8C1-DC18-609F-C999-CD50304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143"/>
          </a:xfrm>
        </p:spPr>
        <p:txBody>
          <a:bodyPr/>
          <a:lstStyle/>
          <a:p>
            <a:r>
              <a:rPr lang="en-US" dirty="0"/>
              <a:t>HELM INSTALL APACHE -4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AFA39-0543-1970-1E22-776BF925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299"/>
            <a:ext cx="12192000" cy="79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A3C12-46FA-1B48-B299-E21C9A7B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6932"/>
            <a:ext cx="8201025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9264B-A398-FE72-0DFE-BAF0F276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2615"/>
            <a:ext cx="8001000" cy="1095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C744EA-C77B-73DB-A51A-E92636C81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369" y="4340554"/>
            <a:ext cx="10791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21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A014-64C1-9475-975C-CB30902E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500"/>
          </a:xfrm>
        </p:spPr>
        <p:txBody>
          <a:bodyPr/>
          <a:lstStyle/>
          <a:p>
            <a:r>
              <a:rPr lang="en-US" dirty="0"/>
              <a:t>Create namespace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EF8D-6D51-E7CF-BCE8-86C9AF62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787"/>
            <a:ext cx="12192000" cy="23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0BB9-A342-8C4B-3466-4527E1C1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6431"/>
            <a:ext cx="12192000" cy="61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F024D-A80D-0EAE-5901-F0573DC99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1403"/>
            <a:ext cx="12192000" cy="5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33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7AB2-61FB-BB22-F2CC-CAEC9DBA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911"/>
          </a:xfrm>
        </p:spPr>
        <p:txBody>
          <a:bodyPr/>
          <a:lstStyle/>
          <a:p>
            <a:r>
              <a:rPr lang="en-US" dirty="0"/>
              <a:t>Install or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12E7C-A7D4-DA19-8085-A4DC3F30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" y="1420607"/>
            <a:ext cx="12192000" cy="272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0ED88-5527-D1C9-797F-EFA2CECF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3616"/>
            <a:ext cx="12192000" cy="20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EABD-F20A-C519-18D3-73AA5B70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143"/>
          </a:xfrm>
        </p:spPr>
        <p:txBody>
          <a:bodyPr/>
          <a:lstStyle/>
          <a:p>
            <a:r>
              <a:rPr lang="en-US" dirty="0"/>
              <a:t>GENERATE RELEASE NAMES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858B9-C8E1-5ACA-89E0-2011C310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40"/>
            <a:ext cx="12192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91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EABD-F20A-C519-18D3-73AA5B70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143"/>
          </a:xfrm>
        </p:spPr>
        <p:txBody>
          <a:bodyPr/>
          <a:lstStyle/>
          <a:p>
            <a:r>
              <a:rPr lang="en-US" dirty="0"/>
              <a:t>GENERATE RELEASE NAMES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DB6C1-298D-012E-E9DF-F07F50FF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58" y="1378758"/>
            <a:ext cx="12192000" cy="2750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B4E9F-7B88-1285-F2A1-6BED74D8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5573"/>
            <a:ext cx="12192000" cy="1109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35615-84C6-3DB3-6FB6-7B740567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958" y="5842668"/>
            <a:ext cx="12192000" cy="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00FC-68BD-549F-41E3-FFA3FFC9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542"/>
          </a:xfrm>
        </p:spPr>
        <p:txBody>
          <a:bodyPr>
            <a:normAutofit fontScale="90000"/>
          </a:bodyPr>
          <a:lstStyle/>
          <a:p>
            <a:r>
              <a:rPr lang="en-US" dirty="0"/>
              <a:t>WAIT and timeout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945CD-7030-0DD6-3E3B-9C472713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483"/>
            <a:ext cx="12192000" cy="688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66F94-3DAE-29FC-B509-9074AC37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017"/>
            <a:ext cx="12192000" cy="1155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850AC2-34AB-EE9F-BC32-5C27CCB22841}"/>
              </a:ext>
            </a:extLst>
          </p:cNvPr>
          <p:cNvSpPr txBox="1"/>
          <p:nvPr/>
        </p:nvSpPr>
        <p:spPr>
          <a:xfrm>
            <a:off x="-79779" y="4448699"/>
            <a:ext cx="463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 back to previous version in case of failure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AF1EA-DCE8-A385-E7D2-ED6353083921}"/>
              </a:ext>
            </a:extLst>
          </p:cNvPr>
          <p:cNvSpPr txBox="1"/>
          <p:nvPr/>
        </p:nvSpPr>
        <p:spPr>
          <a:xfrm>
            <a:off x="0" y="2236345"/>
            <a:ext cx="26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time out is 5 mins</a:t>
            </a:r>
          </a:p>
        </p:txBody>
      </p:sp>
    </p:spTree>
    <p:extLst>
      <p:ext uri="{BB962C8B-B14F-4D97-AF65-F5344CB8AC3E}">
        <p14:creationId xmlns:p14="http://schemas.microsoft.com/office/powerpoint/2010/main" val="108807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1279-8786-A9D3-1CF1-85AB489F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6376"/>
          </a:xfrm>
        </p:spPr>
        <p:txBody>
          <a:bodyPr/>
          <a:lstStyle/>
          <a:p>
            <a:r>
              <a:rPr lang="en-US" dirty="0"/>
              <a:t>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E2A7-5671-9D42-6A70-C936BF71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362"/>
            <a:ext cx="12192000" cy="855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69E32-24F5-103E-7ACE-52707B84EA2B}"/>
              </a:ext>
            </a:extLst>
          </p:cNvPr>
          <p:cNvSpPr txBox="1"/>
          <p:nvPr/>
        </p:nvSpPr>
        <p:spPr>
          <a:xfrm>
            <a:off x="270024" y="2782669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Forcefully start the pods when you do upgrade.</a:t>
            </a:r>
          </a:p>
          <a:p>
            <a:r>
              <a:rPr lang="en-US" dirty="0"/>
              <a:t>Kubernetes will delete the old pods and create new ones</a:t>
            </a:r>
          </a:p>
        </p:txBody>
      </p:sp>
    </p:spTree>
    <p:extLst>
      <p:ext uri="{BB962C8B-B14F-4D97-AF65-F5344CB8AC3E}">
        <p14:creationId xmlns:p14="http://schemas.microsoft.com/office/powerpoint/2010/main" val="1994089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0377-DC64-0F8D-259E-6F5AF661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8209"/>
          </a:xfrm>
        </p:spPr>
        <p:txBody>
          <a:bodyPr/>
          <a:lstStyle/>
          <a:p>
            <a:r>
              <a:rPr lang="en-US" dirty="0"/>
              <a:t>Clean up on failure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7D871-84EC-598C-4D8E-0C8FDAF2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" y="1752085"/>
            <a:ext cx="12192000" cy="6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7BC-191A-1EDA-4E4C-360EAD0D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428"/>
          </a:xfrm>
        </p:spPr>
        <p:txBody>
          <a:bodyPr>
            <a:normAutofit fontScale="90000"/>
          </a:bodyPr>
          <a:lstStyle/>
          <a:p>
            <a:r>
              <a:rPr lang="en-US" dirty="0"/>
              <a:t>Helm Commands 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CD596-9A9C-E1E3-CF92-0F0EF5CF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2"/>
            <a:ext cx="12192000" cy="56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93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2170-C874-6A42-0933-637F31A7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810" y="2968025"/>
            <a:ext cx="2665235" cy="46097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charts</a:t>
            </a:r>
          </a:p>
        </p:txBody>
      </p:sp>
    </p:spTree>
    <p:extLst>
      <p:ext uri="{BB962C8B-B14F-4D97-AF65-F5344CB8AC3E}">
        <p14:creationId xmlns:p14="http://schemas.microsoft.com/office/powerpoint/2010/main" val="253861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9762-6D90-DF46-DB2E-09AB9279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8870"/>
          </a:xfrm>
        </p:spPr>
        <p:txBody>
          <a:bodyPr/>
          <a:lstStyle/>
          <a:p>
            <a:r>
              <a:rPr lang="en-US" dirty="0"/>
              <a:t>Create first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ED470-6B85-73D2-3958-77579E46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" y="1301026"/>
            <a:ext cx="12192000" cy="167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43CB0-79EF-6225-462C-4BF62626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" y="3147756"/>
            <a:ext cx="8258175" cy="94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AA878-02F4-9B9D-EEDC-ADE6785F0DAE}"/>
              </a:ext>
            </a:extLst>
          </p:cNvPr>
          <p:cNvSpPr txBox="1"/>
          <p:nvPr/>
        </p:nvSpPr>
        <p:spPr>
          <a:xfrm>
            <a:off x="104327" y="4166963"/>
            <a:ext cx="32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default, it uses NGINX chart.</a:t>
            </a:r>
          </a:p>
        </p:txBody>
      </p:sp>
    </p:spTree>
    <p:extLst>
      <p:ext uri="{BB962C8B-B14F-4D97-AF65-F5344CB8AC3E}">
        <p14:creationId xmlns:p14="http://schemas.microsoft.com/office/powerpoint/2010/main" val="2118039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801A-A490-6B69-C0BF-53B37FD6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911"/>
          </a:xfrm>
        </p:spPr>
        <p:txBody>
          <a:bodyPr/>
          <a:lstStyle/>
          <a:p>
            <a:r>
              <a:rPr lang="en-US" dirty="0"/>
              <a:t>Install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B989C-CB63-5358-B315-75E3CA72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" y="1258067"/>
            <a:ext cx="12192000" cy="2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4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85EC-F74E-3918-E09E-14B78E3A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1387"/>
          </a:xfrm>
        </p:spPr>
        <p:txBody>
          <a:bodyPr/>
          <a:lstStyle/>
          <a:p>
            <a:r>
              <a:rPr lang="en-US" dirty="0"/>
              <a:t>Helm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1CCF7-0A39-8FA5-9F19-5B26C722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" y="1433543"/>
            <a:ext cx="12192000" cy="713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BB576-4968-8C70-A18C-85BE3640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4882"/>
            <a:ext cx="11877675" cy="48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32145-5C71-EFBD-6FDB-A6B12FDC4EAE}"/>
              </a:ext>
            </a:extLst>
          </p:cNvPr>
          <p:cNvSpPr txBox="1"/>
          <p:nvPr/>
        </p:nvSpPr>
        <p:spPr>
          <a:xfrm>
            <a:off x="80470" y="3079462"/>
            <a:ext cx="224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 updates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B3F49-284C-4C21-5B19-37B3C11D9E88}"/>
              </a:ext>
            </a:extLst>
          </p:cNvPr>
          <p:cNvSpPr txBox="1"/>
          <p:nvPr/>
        </p:nvSpPr>
        <p:spPr>
          <a:xfrm>
            <a:off x="80470" y="4074804"/>
            <a:ext cx="7069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https://helm.sh/docs/chart_template_guide/helm_ignore_file/</a:t>
            </a:r>
          </a:p>
        </p:txBody>
      </p:sp>
    </p:spTree>
    <p:extLst>
      <p:ext uri="{BB962C8B-B14F-4D97-AF65-F5344CB8AC3E}">
        <p14:creationId xmlns:p14="http://schemas.microsoft.com/office/powerpoint/2010/main" val="1505126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D41B-CFFA-8BCD-7D66-A192BE5A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4696"/>
          </a:xfrm>
        </p:spPr>
        <p:txBody>
          <a:bodyPr/>
          <a:lstStyle/>
          <a:p>
            <a:r>
              <a:rPr lang="en-US" dirty="0"/>
              <a:t>Helm lint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EA002-F202-38B6-997C-22411069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693"/>
            <a:ext cx="12192000" cy="35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5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D41B-CFFA-8BCD-7D66-A192BE5A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4696"/>
          </a:xfrm>
        </p:spPr>
        <p:txBody>
          <a:bodyPr/>
          <a:lstStyle/>
          <a:p>
            <a:r>
              <a:rPr lang="en-US" dirty="0"/>
              <a:t>Helm lint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5AD93-81CF-D52D-39E8-BD2E79F1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932"/>
            <a:ext cx="12192000" cy="49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1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290D-DBE4-3663-4677-7861F5F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143" y="3055799"/>
            <a:ext cx="3937714" cy="746401"/>
          </a:xfrm>
        </p:spPr>
        <p:txBody>
          <a:bodyPr/>
          <a:lstStyle/>
          <a:p>
            <a:r>
              <a:rPr lang="en-US" dirty="0"/>
              <a:t>TEMPLATE DEEP DIVE</a:t>
            </a:r>
          </a:p>
        </p:txBody>
      </p:sp>
    </p:spTree>
    <p:extLst>
      <p:ext uri="{BB962C8B-B14F-4D97-AF65-F5344CB8AC3E}">
        <p14:creationId xmlns:p14="http://schemas.microsoft.com/office/powerpoint/2010/main" val="948992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0697-529D-436E-4859-3EC91233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6205"/>
          </a:xfrm>
        </p:spPr>
        <p:txBody>
          <a:bodyPr/>
          <a:lstStyle/>
          <a:p>
            <a:r>
              <a:rPr lang="en-US" dirty="0"/>
              <a:t>TEMPLATE ACTIONS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DB27-CA04-659D-7D87-F957F82FD11A}"/>
              </a:ext>
            </a:extLst>
          </p:cNvPr>
          <p:cNvSpPr txBox="1"/>
          <p:nvPr/>
        </p:nvSpPr>
        <p:spPr>
          <a:xfrm>
            <a:off x="289069" y="1362751"/>
            <a:ext cx="5353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starts with {{ and ends with }}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Remove trailing (leading and ending whitespaces).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B5FC1-491A-FA41-DA9A-F4B64A73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8562975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CEE1B-3548-0961-6F56-D00B9627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250"/>
            <a:ext cx="12192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1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1CFF-995E-6440-18CB-031DB0C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5644"/>
          </a:xfrm>
        </p:spPr>
        <p:txBody>
          <a:bodyPr/>
          <a:lstStyle/>
          <a:p>
            <a:r>
              <a:rPr lang="en-US" dirty="0"/>
              <a:t>TEMPLATE ACTIONS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E1FFF-5776-709B-7342-84383BEC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83" y="0"/>
            <a:ext cx="5007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C1BE-704F-C05A-384C-019BFE38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Template information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A5E4C-9FDA-6D56-8FFE-F024600A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" y="1320800"/>
            <a:ext cx="8963025" cy="218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167BC-B9B4-C549-8A2C-0E786F0E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3770832"/>
            <a:ext cx="12192000" cy="28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7BC-191A-1EDA-4E4C-360EAD0D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428"/>
          </a:xfrm>
        </p:spPr>
        <p:txBody>
          <a:bodyPr>
            <a:normAutofit fontScale="90000"/>
          </a:bodyPr>
          <a:lstStyle/>
          <a:p>
            <a:r>
              <a:rPr lang="en-US" dirty="0"/>
              <a:t>Helm Commands 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CAE54-7805-2927-531A-DF414B0A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1059934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94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C1BE-704F-C05A-384C-019BFE38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Template information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1929-E5AF-CD6F-4379-3D473D28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320800"/>
            <a:ext cx="12192000" cy="28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89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69D4-75F4-D70B-3046-729FAAC0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1494"/>
          </a:xfrm>
        </p:spPr>
        <p:txBody>
          <a:bodyPr/>
          <a:lstStyle/>
          <a:p>
            <a:r>
              <a:rPr lang="en-US" dirty="0"/>
              <a:t>Template information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CB230-5F68-4B6F-0E9A-42332A14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9" y="1352550"/>
            <a:ext cx="11569959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58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0A97-9035-ED18-C8A2-F6E6E282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Template information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38E77-4BC2-C851-BBCA-A62088FC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75" y="0"/>
            <a:ext cx="4280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6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28D8-7A2B-D9E0-E224-2F6FE98C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994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822F4-7F37-6B82-A49E-32C2767A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469"/>
            <a:ext cx="12192000" cy="49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7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28D8-7A2B-D9E0-E224-2F6FE98C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994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DF49E-6DC6-95EC-98AC-D91A8E29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23" y="0"/>
            <a:ext cx="4715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6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0160-C708-1B19-F4D4-C9F2994A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844"/>
          </a:xfrm>
        </p:spPr>
        <p:txBody>
          <a:bodyPr/>
          <a:lstStyle/>
          <a:p>
            <a:r>
              <a:rPr lang="en-US" dirty="0"/>
              <a:t>Pipeline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41954-0056-778B-2AD9-65782943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3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64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C9F0-A69B-76A9-AE83-976C90C8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344"/>
          </a:xfrm>
        </p:spPr>
        <p:txBody>
          <a:bodyPr>
            <a:normAutofit fontScale="90000"/>
          </a:bodyPr>
          <a:lstStyle/>
          <a:p>
            <a:r>
              <a:rPr lang="en-US" dirty="0"/>
              <a:t>PIPLEINE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A04A0-CC5A-59A1-D2D1-ACACADDE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44" y="0"/>
            <a:ext cx="373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53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2968-5A81-A27C-6D3B-8709CEC1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544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214E-BEFC-BA33-0D88-93642AE538E9}"/>
              </a:ext>
            </a:extLst>
          </p:cNvPr>
          <p:cNvSpPr txBox="1"/>
          <p:nvPr/>
        </p:nvSpPr>
        <p:spPr>
          <a:xfrm>
            <a:off x="298450" y="1472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https://helm.sh/docs/chart_template_guide/function_list/</a:t>
            </a:r>
          </a:p>
        </p:txBody>
      </p:sp>
    </p:spTree>
    <p:extLst>
      <p:ext uri="{BB962C8B-B14F-4D97-AF65-F5344CB8AC3E}">
        <p14:creationId xmlns:p14="http://schemas.microsoft.com/office/powerpoint/2010/main" val="1441448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DAF-1802-8342-B54B-3CF12684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5644"/>
          </a:xfrm>
        </p:spPr>
        <p:txBody>
          <a:bodyPr/>
          <a:lstStyle/>
          <a:p>
            <a:r>
              <a:rPr lang="en-US" dirty="0"/>
              <a:t>CONDITION LOGIC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36B89-6082-540F-B71D-56B7BACA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724239"/>
            <a:ext cx="12192000" cy="21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DB0A-F18A-131B-F4F6-8F3CC8E2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3244"/>
          </a:xfrm>
        </p:spPr>
        <p:txBody>
          <a:bodyPr/>
          <a:lstStyle/>
          <a:p>
            <a:r>
              <a:rPr lang="en-US" dirty="0"/>
              <a:t>CONDITION LOGIC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DC5F7-F5D8-F0A8-10FE-E5A7618B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207"/>
            <a:ext cx="12192000" cy="38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7BC-191A-1EDA-4E4C-360EAD0D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428"/>
          </a:xfrm>
        </p:spPr>
        <p:txBody>
          <a:bodyPr>
            <a:normAutofit fontScale="90000"/>
          </a:bodyPr>
          <a:lstStyle/>
          <a:p>
            <a:r>
              <a:rPr lang="en-US" dirty="0"/>
              <a:t>Helm Commands -4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74DC-A316-8891-B81D-1361A109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7" y="1348409"/>
            <a:ext cx="87344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E51D4-1EF3-3053-1F1E-F97C2749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40" y="2123798"/>
            <a:ext cx="6629400" cy="66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8A238-A322-7E5C-C092-568B30791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3109912"/>
            <a:ext cx="11725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98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2499-6F2F-582B-09FB-9B0BE0B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944"/>
          </a:xfrm>
        </p:spPr>
        <p:txBody>
          <a:bodyPr/>
          <a:lstStyle/>
          <a:p>
            <a:r>
              <a:rPr lang="en-US" dirty="0"/>
              <a:t>Condition logic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952F-D91C-F68F-3D01-4E599EE2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65" y="0"/>
            <a:ext cx="3923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7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2499-6F2F-582B-09FB-9B0BE0B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944"/>
          </a:xfrm>
        </p:spPr>
        <p:txBody>
          <a:bodyPr/>
          <a:lstStyle/>
          <a:p>
            <a:r>
              <a:rPr lang="en-US" dirty="0"/>
              <a:t>Condition logic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AC336-3B0D-A1FE-4224-4FB687E8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1467437"/>
            <a:ext cx="12192000" cy="31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96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2499-6F2F-582B-09FB-9B0BE0B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944"/>
          </a:xfrm>
        </p:spPr>
        <p:txBody>
          <a:bodyPr/>
          <a:lstStyle/>
          <a:p>
            <a:r>
              <a:rPr lang="en-US" dirty="0"/>
              <a:t>Condition logic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E6EF-606E-BE7C-7617-063BAACB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387960"/>
            <a:ext cx="12192000" cy="48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23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85AD-82A2-43A6-14FA-BE2D9877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7194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 logic 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41D87-BA82-F2AA-4256-37BE4DC8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63" y="0"/>
            <a:ext cx="424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2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C377-7698-BA7D-B555-9762B8A9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794"/>
          </a:xfrm>
        </p:spPr>
        <p:txBody>
          <a:bodyPr/>
          <a:lstStyle/>
          <a:p>
            <a:r>
              <a:rPr lang="en-US" dirty="0"/>
              <a:t>Use with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805FC-B67E-399A-031E-AD8336A4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85900"/>
            <a:ext cx="9858375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85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C377-7698-BA7D-B555-9762B8A9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794"/>
          </a:xfrm>
        </p:spPr>
        <p:txBody>
          <a:bodyPr/>
          <a:lstStyle/>
          <a:p>
            <a:r>
              <a:rPr lang="en-US" dirty="0"/>
              <a:t>Use with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8F030-F8A1-DBF1-4F2E-6D970815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6591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8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C377-7698-BA7D-B555-9762B8A9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5794"/>
          </a:xfrm>
        </p:spPr>
        <p:txBody>
          <a:bodyPr/>
          <a:lstStyle/>
          <a:p>
            <a:r>
              <a:rPr lang="en-US" dirty="0"/>
              <a:t>Use with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22723-3B65-9CAE-EC72-6AD50C4E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24" y="0"/>
            <a:ext cx="3889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62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27A2-17AC-9107-8476-BC37413B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3244"/>
          </a:xfrm>
        </p:spPr>
        <p:txBody>
          <a:bodyPr/>
          <a:lstStyle/>
          <a:p>
            <a:r>
              <a:rPr lang="en-US" dirty="0"/>
              <a:t>Use with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21E5-1D39-85ED-34F7-FB7F92D0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95400"/>
            <a:ext cx="12192000" cy="4387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D2F4F-B774-C522-445B-4577BCBB8790}"/>
              </a:ext>
            </a:extLst>
          </p:cNvPr>
          <p:cNvSpPr txBox="1"/>
          <p:nvPr/>
        </p:nvSpPr>
        <p:spPr>
          <a:xfrm>
            <a:off x="63500" y="5832678"/>
            <a:ext cx="1979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points to values</a:t>
            </a:r>
          </a:p>
          <a:p>
            <a:r>
              <a:rPr lang="en-US" dirty="0"/>
              <a:t>$. points to Values</a:t>
            </a:r>
          </a:p>
        </p:txBody>
      </p:sp>
    </p:spTree>
    <p:extLst>
      <p:ext uri="{BB962C8B-B14F-4D97-AF65-F5344CB8AC3E}">
        <p14:creationId xmlns:p14="http://schemas.microsoft.com/office/powerpoint/2010/main" val="1522744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0919-FF5B-CEBE-EE83-A6E2D2D5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2294"/>
          </a:xfrm>
        </p:spPr>
        <p:txBody>
          <a:bodyPr/>
          <a:lstStyle/>
          <a:p>
            <a:r>
              <a:rPr lang="en-US" dirty="0"/>
              <a:t>Use with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FFBD-7C55-E0FD-A6F5-EB8E60B1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42" y="0"/>
            <a:ext cx="3868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9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7CF3-4534-F5A4-E239-BE5140C6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1002"/>
          </a:xfrm>
        </p:spPr>
        <p:txBody>
          <a:bodyPr>
            <a:normAutofit fontScale="90000"/>
          </a:bodyPr>
          <a:lstStyle/>
          <a:p>
            <a:r>
              <a:rPr lang="en-US" dirty="0"/>
              <a:t>DEFINE VARIABLES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1FAD7-0892-FEFC-F70E-7372224D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43" y="1203158"/>
            <a:ext cx="12192000" cy="3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D1DB2-D37D-BE22-9344-64934E33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9183"/>
            <a:ext cx="12192000" cy="22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4ED4-A1C2-DA7E-F8D3-15F6B524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INSTALL BITNAMI/MYSQL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A63A8-26A3-2222-AE87-3062AB41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" y="1507707"/>
            <a:ext cx="12192000" cy="48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6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4B3A-1643-CC67-BEFB-F20A3E7CB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DEFINE VARIABLES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815D4-4687-3168-3E8F-75EB56FF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50" y="0"/>
            <a:ext cx="478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1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904A-68DB-0914-6ECD-4F09E6E6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2769"/>
          </a:xfrm>
        </p:spPr>
        <p:txBody>
          <a:bodyPr>
            <a:normAutofit fontScale="90000"/>
          </a:bodyPr>
          <a:lstStyle/>
          <a:p>
            <a:r>
              <a:rPr lang="en-US" dirty="0"/>
              <a:t>DEFINE VARIABLES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BA9AB-EFAF-DFF1-EB06-6B42D894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1" y="1251905"/>
            <a:ext cx="4313926" cy="3143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8332B-F4D8-8E41-3999-BA2F42F6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47" y="0"/>
            <a:ext cx="4011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7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C187-4B23-0905-C02E-B3832BCB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73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DEFINE VARIABLES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ECFD1-3BD7-8B2A-B924-92DE6D86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904"/>
            <a:ext cx="4014726" cy="2170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ADC71-C322-80AA-1DA8-C5DC3B424F13}"/>
              </a:ext>
            </a:extLst>
          </p:cNvPr>
          <p:cNvSpPr txBox="1"/>
          <p:nvPr/>
        </p:nvSpPr>
        <p:spPr>
          <a:xfrm>
            <a:off x="-102037" y="3987364"/>
            <a:ext cx="408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value test will never be assigned as </a:t>
            </a:r>
          </a:p>
          <a:p>
            <a:r>
              <a:rPr lang="en-US" dirty="0" err="1"/>
              <a:t>myFLAG</a:t>
            </a:r>
            <a:r>
              <a:rPr lang="en-US" dirty="0"/>
              <a:t> was assigned as Boolean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67AB9-88FC-5CBA-4CA1-F418278F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15" y="0"/>
            <a:ext cx="40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00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59EC-2FBB-9416-09DE-69E9520B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629"/>
          </a:xfrm>
        </p:spPr>
        <p:txBody>
          <a:bodyPr/>
          <a:lstStyle/>
          <a:p>
            <a:r>
              <a:rPr lang="en-US" dirty="0"/>
              <a:t>USE LOOPS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29AE7-3F44-FD2C-309A-43E8DF02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2" y="1364933"/>
            <a:ext cx="3058544" cy="2350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1C081-5201-AEFB-39D7-9C33AEF2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54" y="1364933"/>
            <a:ext cx="6526383" cy="45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1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59EC-2FBB-9416-09DE-69E9520B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629"/>
          </a:xfrm>
        </p:spPr>
        <p:txBody>
          <a:bodyPr/>
          <a:lstStyle/>
          <a:p>
            <a:r>
              <a:rPr lang="en-US" dirty="0"/>
              <a:t>USE LOOPS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60703-9430-658C-4A8B-5A3CDBD1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82" y="0"/>
            <a:ext cx="387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8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98CA-2302-9678-E267-3070A481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108"/>
          </a:xfrm>
        </p:spPr>
        <p:txBody>
          <a:bodyPr>
            <a:normAutofit fontScale="90000"/>
          </a:bodyPr>
          <a:lstStyle/>
          <a:p>
            <a:r>
              <a:rPr lang="en-US" dirty="0"/>
              <a:t>LOOP DICT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AA0F7-443B-1496-0DE9-65A1CF18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13" y="-27471"/>
            <a:ext cx="33013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B9974-0D3E-26E0-D50E-D3055EC1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0" y="1166813"/>
            <a:ext cx="4599777" cy="28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89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65A-4BCE-410F-03C9-86B180AB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032"/>
          </a:xfrm>
        </p:spPr>
        <p:txBody>
          <a:bodyPr>
            <a:normAutofit fontScale="90000"/>
          </a:bodyPr>
          <a:lstStyle/>
          <a:p>
            <a:r>
              <a:rPr lang="en-US" dirty="0"/>
              <a:t>Debugging the template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926DF-670D-80B1-95A1-D7F05D24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07"/>
            <a:ext cx="5486831" cy="3295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ADED9-8C5F-2D45-7C02-F1B35F31FCFB}"/>
              </a:ext>
            </a:extLst>
          </p:cNvPr>
          <p:cNvSpPr txBox="1"/>
          <p:nvPr/>
        </p:nvSpPr>
        <p:spPr>
          <a:xfrm>
            <a:off x="119270" y="4625008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brace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D513B-E675-5471-9671-491EAC34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22" y="5675440"/>
            <a:ext cx="12192000" cy="7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65A-4BCE-410F-03C9-86B180AB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032"/>
          </a:xfrm>
        </p:spPr>
        <p:txBody>
          <a:bodyPr>
            <a:normAutofit fontScale="90000"/>
          </a:bodyPr>
          <a:lstStyle/>
          <a:p>
            <a:r>
              <a:rPr lang="en-US" dirty="0"/>
              <a:t>Debugging the template - 2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B737A0-C2B6-5E0E-E1B2-387394D9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188"/>
            <a:ext cx="5517322" cy="392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E9D07-4826-E7B1-63DE-92C7F2DE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01" y="0"/>
            <a:ext cx="720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D43C-619B-A353-7333-6438D616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Debugging the template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D6A76-43D2-1076-EC1B-07C304F4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1" y="1347270"/>
            <a:ext cx="4945141" cy="436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698D0-028B-28D5-92D6-42B0FB0F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1694"/>
            <a:ext cx="12192000" cy="6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56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3610-6EDE-3536-5CC5-2DF4BC83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Debugging the template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495A7-1392-4500-A30A-573D0401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8" y="1135356"/>
            <a:ext cx="5046595" cy="523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CC377-1C7B-B91A-0917-E128509B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6" y="1532691"/>
            <a:ext cx="5773530" cy="44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749D-728B-4009-8ADA-465AB5CF2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195"/>
          </a:xfrm>
        </p:spPr>
        <p:txBody>
          <a:bodyPr/>
          <a:lstStyle/>
          <a:p>
            <a:r>
              <a:rPr lang="en-US" dirty="0"/>
              <a:t>MYSQL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0D216-FF7D-A764-4C92-39C6C746A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6" y="1617265"/>
            <a:ext cx="11029950" cy="3497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55058-D53F-EC69-365D-B501C549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5985"/>
            <a:ext cx="12192000" cy="437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36958-CAE6-579A-2B66-7FCDE9307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4641"/>
            <a:ext cx="77152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97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0733-8F09-44EF-67FA-4CD9BB7E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Debugging the template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27580-26DB-330E-C9D8-3E4CF293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245"/>
            <a:ext cx="6024562" cy="444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9B045-108E-CEEC-2B69-61A83F12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6" y="5473534"/>
            <a:ext cx="12192000" cy="13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29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0733-8F09-44EF-67FA-4CD9BB7E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Debugging the template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380E6-4BAB-8910-8655-01175113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1220508"/>
            <a:ext cx="7967493" cy="3308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FB31E-DC58-5CD9-DF1B-DC7F898A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6" y="4907138"/>
            <a:ext cx="12192000" cy="12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83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0733-8F09-44EF-67FA-4CD9BB7E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Debugging the template - 7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266BF-1A14-6A9A-E2A1-8FACCCE8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" y="1152280"/>
            <a:ext cx="5245618" cy="2566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14639-A265-3115-A301-780D2285C3B6}"/>
              </a:ext>
            </a:extLst>
          </p:cNvPr>
          <p:cNvSpPr txBox="1"/>
          <p:nvPr/>
        </p:nvSpPr>
        <p:spPr>
          <a:xfrm>
            <a:off x="40634" y="4120687"/>
            <a:ext cx="32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Dose not catch validation errors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5472A-5FE9-0788-75F5-D6DE275F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855" y="0"/>
            <a:ext cx="4398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0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DA04-D061-4CA5-D035-038CFFD3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 dirty="0"/>
              <a:t>Helm get 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70140-3589-FDC0-F38F-B0D866EA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920" y="0"/>
            <a:ext cx="86758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2F684-100B-5B43-6FAD-0C88B9CD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490"/>
            <a:ext cx="3692919" cy="56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82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7599-B467-0CBC-F4D6-B8F41396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4257"/>
          </a:xfrm>
        </p:spPr>
        <p:txBody>
          <a:bodyPr/>
          <a:lstStyle/>
          <a:p>
            <a:r>
              <a:rPr lang="en-US" dirty="0"/>
              <a:t>Create and Use custom template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9249A-B422-740C-49CC-E59B1D59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0" y="1376413"/>
            <a:ext cx="4530642" cy="2290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E325C-B380-6FA5-9725-02748AA1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" y="3370470"/>
            <a:ext cx="6468667" cy="3244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12276-99A5-B9C1-6E87-F1AB6C00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556" y="3859626"/>
            <a:ext cx="7275443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3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7599-B467-0CBC-F4D6-B8F41396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4257"/>
          </a:xfrm>
        </p:spPr>
        <p:txBody>
          <a:bodyPr/>
          <a:lstStyle/>
          <a:p>
            <a:r>
              <a:rPr lang="en-US" dirty="0"/>
              <a:t>Create and Use custom template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491C2-B934-4B73-8A2D-28B3EE25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032" y="0"/>
            <a:ext cx="425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50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0CEE-775B-EBFC-668D-8FE63F3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237"/>
          </a:xfrm>
        </p:spPr>
        <p:txBody>
          <a:bodyPr/>
          <a:lstStyle/>
          <a:p>
            <a:r>
              <a:rPr lang="en-US" dirty="0"/>
              <a:t>Create and Use custom template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CE399-EAC4-4F9E-ED7B-84B3A150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0" y="1330393"/>
            <a:ext cx="7346596" cy="334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E1621-5338-5AF9-35F6-F9A2495D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02" y="4544529"/>
            <a:ext cx="6657975" cy="23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64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0CEE-775B-EBFC-668D-8FE63F3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8237"/>
          </a:xfrm>
        </p:spPr>
        <p:txBody>
          <a:bodyPr/>
          <a:lstStyle/>
          <a:p>
            <a:r>
              <a:rPr lang="en-US" dirty="0"/>
              <a:t>Create and Use custom template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0856F-0A6C-DC98-3FA3-D4A318BA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1" y="1236206"/>
            <a:ext cx="4670731" cy="55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46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0359-D85F-CABA-FBD0-0841EF7F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960" y="2838418"/>
            <a:ext cx="3177076" cy="590582"/>
          </a:xfrm>
        </p:spPr>
        <p:txBody>
          <a:bodyPr/>
          <a:lstStyle/>
          <a:p>
            <a:r>
              <a:rPr lang="en-US" dirty="0"/>
              <a:t>Advance charts</a:t>
            </a:r>
          </a:p>
        </p:txBody>
      </p:sp>
    </p:spTree>
    <p:extLst>
      <p:ext uri="{BB962C8B-B14F-4D97-AF65-F5344CB8AC3E}">
        <p14:creationId xmlns:p14="http://schemas.microsoft.com/office/powerpoint/2010/main" val="2023130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DEAC-BAFF-BEBE-5FFC-1241D97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Add dependencies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59C2D-7E08-2B96-32D6-97B97575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394"/>
            <a:ext cx="12058650" cy="275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5F518-9B08-CA72-E742-3A371053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3233"/>
            <a:ext cx="9734550" cy="1694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8D3DFD-3D3F-D217-CB1B-A6019E21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10250"/>
            <a:ext cx="95250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51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5977</TotalTime>
  <Words>1489</Words>
  <Application>Microsoft Office PowerPoint</Application>
  <PresentationFormat>Widescreen</PresentationFormat>
  <Paragraphs>287</Paragraphs>
  <Slides>167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Calibri</vt:lpstr>
      <vt:lpstr>Franklin Gothic Book</vt:lpstr>
      <vt:lpstr>Franklin Gothic Demi</vt:lpstr>
      <vt:lpstr>Wingdings 2</vt:lpstr>
      <vt:lpstr>DividendVTI</vt:lpstr>
      <vt:lpstr>Helm Kubernetes packaging manager</vt:lpstr>
      <vt:lpstr>HELM IN ACTION</vt:lpstr>
      <vt:lpstr>PowerPoint Presentation</vt:lpstr>
      <vt:lpstr>Kube config folder location</vt:lpstr>
      <vt:lpstr>Helm Commands -1</vt:lpstr>
      <vt:lpstr>Helm Commands -2</vt:lpstr>
      <vt:lpstr>Helm Commands -4</vt:lpstr>
      <vt:lpstr>INSTALL BITNAMI/MYSQL</vt:lpstr>
      <vt:lpstr>MYSQL - 1</vt:lpstr>
      <vt:lpstr>MYSQL - 2</vt:lpstr>
      <vt:lpstr>HELM STATUS</vt:lpstr>
      <vt:lpstr>Helm install in separate NAMESPACE</vt:lpstr>
      <vt:lpstr>HELM LIST and uninstall - 1</vt:lpstr>
      <vt:lpstr>HELM LIST and uninstall - 2</vt:lpstr>
      <vt:lpstr>Providing custom values</vt:lpstr>
      <vt:lpstr>PowerPoint Presentation</vt:lpstr>
      <vt:lpstr>HELM UPGRADE - 1</vt:lpstr>
      <vt:lpstr>HELM UPGRADE - 2</vt:lpstr>
      <vt:lpstr>Release records</vt:lpstr>
      <vt:lpstr>Assignment update - 1</vt:lpstr>
      <vt:lpstr>Assignment update - 2</vt:lpstr>
      <vt:lpstr>Assignment update - 3</vt:lpstr>
      <vt:lpstr>Assignment update - 4</vt:lpstr>
      <vt:lpstr>Assignment update - 5</vt:lpstr>
      <vt:lpstr>ADVANCED COMMANDS</vt:lpstr>
      <vt:lpstr>Dry run</vt:lpstr>
      <vt:lpstr>Helm template</vt:lpstr>
      <vt:lpstr>Release records - 1</vt:lpstr>
      <vt:lpstr>Release records - 2</vt:lpstr>
      <vt:lpstr>Release records - 3</vt:lpstr>
      <vt:lpstr>Release records - 4</vt:lpstr>
      <vt:lpstr>HELM GET -1</vt:lpstr>
      <vt:lpstr>HELM GET -2</vt:lpstr>
      <vt:lpstr>HELM GET -3</vt:lpstr>
      <vt:lpstr>HELM GET -4</vt:lpstr>
      <vt:lpstr>HELM GET 5</vt:lpstr>
      <vt:lpstr>HELM GET 6</vt:lpstr>
      <vt:lpstr>HELM GET 7</vt:lpstr>
      <vt:lpstr>HELM INSTALL APACHE -1</vt:lpstr>
      <vt:lpstr>HELM INSTALL APACHE -2</vt:lpstr>
      <vt:lpstr>HELM INSTALL APACHE -3</vt:lpstr>
      <vt:lpstr>HELM INSTALL APACHE -4</vt:lpstr>
      <vt:lpstr>Create namespace</vt:lpstr>
      <vt:lpstr>Install or upgrade</vt:lpstr>
      <vt:lpstr>GENERATE RELEASE NAMES - 1</vt:lpstr>
      <vt:lpstr>GENERATE RELEASE NAMES - 2</vt:lpstr>
      <vt:lpstr>WAIT and timeout</vt:lpstr>
      <vt:lpstr>FORCE</vt:lpstr>
      <vt:lpstr>Clean up on failure</vt:lpstr>
      <vt:lpstr>Create charts</vt:lpstr>
      <vt:lpstr>Create first chart</vt:lpstr>
      <vt:lpstr>Install chart</vt:lpstr>
      <vt:lpstr>Helm package</vt:lpstr>
      <vt:lpstr>Helm lint - 1</vt:lpstr>
      <vt:lpstr>Helm lint - 2</vt:lpstr>
      <vt:lpstr>TEMPLATE DEEP DIVE</vt:lpstr>
      <vt:lpstr>TEMPLATE ACTIONS - 1</vt:lpstr>
      <vt:lpstr>TEMPLATE ACTIONS - 2</vt:lpstr>
      <vt:lpstr>Template information - 1</vt:lpstr>
      <vt:lpstr>Template information - 2</vt:lpstr>
      <vt:lpstr>Template information - 3</vt:lpstr>
      <vt:lpstr>Template information - 4</vt:lpstr>
      <vt:lpstr>Pipeline - 1</vt:lpstr>
      <vt:lpstr>Pipeline - 2</vt:lpstr>
      <vt:lpstr>Pipeline 3</vt:lpstr>
      <vt:lpstr>PIPLEINE 4</vt:lpstr>
      <vt:lpstr>function</vt:lpstr>
      <vt:lpstr>CONDITION LOGIC - 1</vt:lpstr>
      <vt:lpstr>CONDITION LOGIC - 2</vt:lpstr>
      <vt:lpstr>Condition logic - 3</vt:lpstr>
      <vt:lpstr>Condition logic - 4</vt:lpstr>
      <vt:lpstr>Condition logic - 5</vt:lpstr>
      <vt:lpstr>Condition logic - 6</vt:lpstr>
      <vt:lpstr>Use with - 1</vt:lpstr>
      <vt:lpstr>Use with - 2</vt:lpstr>
      <vt:lpstr>Use with - 3</vt:lpstr>
      <vt:lpstr>Use with - 4</vt:lpstr>
      <vt:lpstr>Use with - 5</vt:lpstr>
      <vt:lpstr>DEFINE VARIABLES - 1</vt:lpstr>
      <vt:lpstr>DEFINE VARIABLES - 2</vt:lpstr>
      <vt:lpstr>DEFINE VARIABLES - 3</vt:lpstr>
      <vt:lpstr>DEFINE VARIABLES - 4</vt:lpstr>
      <vt:lpstr>USE LOOPS - 1</vt:lpstr>
      <vt:lpstr>USE LOOPS - 2</vt:lpstr>
      <vt:lpstr>LOOP DICT TYPES</vt:lpstr>
      <vt:lpstr>Debugging the template - 1</vt:lpstr>
      <vt:lpstr>Debugging the template - 2</vt:lpstr>
      <vt:lpstr>Debugging the template - 3</vt:lpstr>
      <vt:lpstr>Debugging the template - 4</vt:lpstr>
      <vt:lpstr>Debugging the template - 5</vt:lpstr>
      <vt:lpstr>Debugging the template - 6</vt:lpstr>
      <vt:lpstr>Debugging the template - 7</vt:lpstr>
      <vt:lpstr>Helm get manifest</vt:lpstr>
      <vt:lpstr>Create and Use custom template - 1</vt:lpstr>
      <vt:lpstr>Create and Use custom template - 2</vt:lpstr>
      <vt:lpstr>Create and Use custom template - 3</vt:lpstr>
      <vt:lpstr>Create and Use custom template - 4</vt:lpstr>
      <vt:lpstr>Advance charts</vt:lpstr>
      <vt:lpstr>Add dependencies - 1</vt:lpstr>
      <vt:lpstr>Add dependencies - 2</vt:lpstr>
      <vt:lpstr>Add dependencies - 3</vt:lpstr>
      <vt:lpstr>DEPENDENCIES CONDITIONALLY - 1</vt:lpstr>
      <vt:lpstr>DEPENDENCIES CONDITIONALLY - 2</vt:lpstr>
      <vt:lpstr>DEPENDENCIES CONDITIONALLY - 3</vt:lpstr>
      <vt:lpstr>DEPENDENCIES CONDITIONALLY - 4</vt:lpstr>
      <vt:lpstr>USE multiple conditional dependencies - 1</vt:lpstr>
      <vt:lpstr>USE multiple conditional dependencies - 2</vt:lpstr>
      <vt:lpstr>USE multiple conditional dependencies - 3</vt:lpstr>
      <vt:lpstr>USE multiple conditional dependencies - 4</vt:lpstr>
      <vt:lpstr>Pass values to dependencies - 1</vt:lpstr>
      <vt:lpstr>Pass values to dependencies - 2</vt:lpstr>
      <vt:lpstr>Pass values to dependencies - 3</vt:lpstr>
      <vt:lpstr>Use values not exported</vt:lpstr>
      <vt:lpstr>CREATE AND USE HOOK - 1</vt:lpstr>
      <vt:lpstr>CREATE AND USE HOOK - 2</vt:lpstr>
      <vt:lpstr>TEST CHART - 1</vt:lpstr>
      <vt:lpstr>TEST CHART - 2</vt:lpstr>
      <vt:lpstr>repositories</vt:lpstr>
      <vt:lpstr>Local repository</vt:lpstr>
      <vt:lpstr>DOWNLOAD PYTHON</vt:lpstr>
      <vt:lpstr>Python version</vt:lpstr>
      <vt:lpstr>Use the repository - 1</vt:lpstr>
      <vt:lpstr>Use the repository –2</vt:lpstr>
      <vt:lpstr>HELM PULL</vt:lpstr>
      <vt:lpstr>Install using helm pull</vt:lpstr>
      <vt:lpstr>Update repositories - 1</vt:lpstr>
      <vt:lpstr>Update repositories - 2</vt:lpstr>
      <vt:lpstr>GITHUB Pages - 1</vt:lpstr>
      <vt:lpstr>GITHUB Pages - 2</vt:lpstr>
      <vt:lpstr>GITHUB Pages - 3</vt:lpstr>
      <vt:lpstr>GITHUB Pages - 4</vt:lpstr>
      <vt:lpstr>GITHUB Pages - 5</vt:lpstr>
      <vt:lpstr>GITHUB Pages - 6</vt:lpstr>
      <vt:lpstr>GITHUB Pages - 7</vt:lpstr>
      <vt:lpstr>OCI REPOSITORIES - 1</vt:lpstr>
      <vt:lpstr>OCI REPOSITORIES - 2</vt:lpstr>
      <vt:lpstr>OCI REPOSITORIES - 3</vt:lpstr>
      <vt:lpstr>OCI REPOSITORIES - 4</vt:lpstr>
      <vt:lpstr>Chart security</vt:lpstr>
      <vt:lpstr>PGP KEY INSTALLATION - 1</vt:lpstr>
      <vt:lpstr>PGP KEY INSTALLATION - 2</vt:lpstr>
      <vt:lpstr>PGP KEY INSTALLATION - 4</vt:lpstr>
      <vt:lpstr>PGP KEY INSTALLATION - 5</vt:lpstr>
      <vt:lpstr>PGP KEY INSTALLATION - 6</vt:lpstr>
      <vt:lpstr>Use case</vt:lpstr>
      <vt:lpstr>Create chart - 1</vt:lpstr>
      <vt:lpstr>Create chart - 2</vt:lpstr>
      <vt:lpstr>Create chart - 3</vt:lpstr>
      <vt:lpstr>Create chart - 4</vt:lpstr>
      <vt:lpstr>Create chart - 5</vt:lpstr>
      <vt:lpstr>deployment</vt:lpstr>
      <vt:lpstr>service</vt:lpstr>
      <vt:lpstr>Dependency - 1</vt:lpstr>
      <vt:lpstr>Dependency - 2</vt:lpstr>
      <vt:lpstr>Config map - 1</vt:lpstr>
      <vt:lpstr>Config map - 2</vt:lpstr>
      <vt:lpstr>Release and test - 1</vt:lpstr>
      <vt:lpstr>Release and test - 2</vt:lpstr>
      <vt:lpstr>starters</vt:lpstr>
      <vt:lpstr>Create starters folder</vt:lpstr>
      <vt:lpstr>Create a starter</vt:lpstr>
      <vt:lpstr>Create chart using starter</vt:lpstr>
      <vt:lpstr>PLUGINS</vt:lpstr>
      <vt:lpstr>Helm starter</vt:lpstr>
      <vt:lpstr>PLUGINS</vt:lpstr>
      <vt:lpstr>Custom plugin - 1</vt:lpstr>
      <vt:lpstr>Custom plugin - 2</vt:lpstr>
    </vt:vector>
  </TitlesOfParts>
  <Company>Thermo Fisher Scientific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412</cp:revision>
  <dcterms:created xsi:type="dcterms:W3CDTF">2023-06-06T13:28:40Z</dcterms:created>
  <dcterms:modified xsi:type="dcterms:W3CDTF">2023-07-05T17:15:01Z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